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82" r:id="rId2"/>
    <p:sldId id="283" r:id="rId3"/>
    <p:sldId id="284" r:id="rId4"/>
    <p:sldId id="285" r:id="rId5"/>
    <p:sldId id="324" r:id="rId6"/>
    <p:sldId id="286" r:id="rId7"/>
    <p:sldId id="287" r:id="rId8"/>
    <p:sldId id="288" r:id="rId9"/>
    <p:sldId id="30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316" r:id="rId18"/>
    <p:sldId id="312" r:id="rId19"/>
    <p:sldId id="321" r:id="rId20"/>
    <p:sldId id="311" r:id="rId21"/>
    <p:sldId id="320" r:id="rId22"/>
    <p:sldId id="296" r:id="rId23"/>
    <p:sldId id="297" r:id="rId24"/>
    <p:sldId id="298" r:id="rId25"/>
    <p:sldId id="300" r:id="rId26"/>
    <p:sldId id="304" r:id="rId27"/>
    <p:sldId id="302" r:id="rId28"/>
    <p:sldId id="318" r:id="rId29"/>
    <p:sldId id="317" r:id="rId30"/>
    <p:sldId id="314" r:id="rId31"/>
    <p:sldId id="319" r:id="rId32"/>
    <p:sldId id="322" r:id="rId33"/>
    <p:sldId id="323" r:id="rId34"/>
    <p:sldId id="305" r:id="rId35"/>
    <p:sldId id="306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54"/>
    <a:srgbClr val="144014"/>
    <a:srgbClr val="FAC800"/>
    <a:srgbClr val="C864C8"/>
    <a:srgbClr val="E60028"/>
    <a:srgbClr val="00C8A0"/>
    <a:srgbClr val="50D2FF"/>
    <a:srgbClr val="0078FF"/>
    <a:srgbClr val="AA00AA"/>
    <a:srgbClr val="7AE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623" autoAdjust="0"/>
  </p:normalViewPr>
  <p:slideViewPr>
    <p:cSldViewPr snapToGrid="0" snapToObjects="1">
      <p:cViewPr>
        <p:scale>
          <a:sx n="118" d="100"/>
          <a:sy n="118" d="100"/>
        </p:scale>
        <p:origin x="84" y="-10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558FA-DB6C-7C46-8A53-404FEABDFDE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83868-CFAB-8849-9882-1BB49D8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32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DE379-ED5C-DD45-99D5-F4325B4D2E83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8731-C7E4-6F48-BB60-3D6BFE7F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1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lete_homogeneous_symmetric_polynomia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above headline: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size and weight as the headline and set using a soft return.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Alt+Ctrl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- (minus)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Shift+Alt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Option+hyphen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17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18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ShapeNet</a:t>
            </a:r>
            <a:r>
              <a:rPr lang="en-AU" dirty="0"/>
              <a:t>: no significant overfitting, no comparable</a:t>
            </a:r>
          </a:p>
          <a:p>
            <a:endParaRPr lang="en-AU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ModelNet40 pre-processed: no significant overfitting,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ModelNet40 pre-trained : increase mainly due to the fact that </a:t>
            </a:r>
            <a:r>
              <a:rPr lang="en-AU" dirty="0" err="1"/>
              <a:t>ModelNet</a:t>
            </a:r>
            <a:r>
              <a:rPr lang="en-AU" dirty="0"/>
              <a:t> = subset of </a:t>
            </a:r>
            <a:r>
              <a:rPr lang="en-AU" dirty="0" err="1"/>
              <a:t>ShapeNet</a:t>
            </a:r>
            <a:r>
              <a:rPr lang="en-AU" dirty="0"/>
              <a:t> + other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RAW OFF : ?????????????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Convergence of primitives: some grow (to become plane-like) some shrink… </a:t>
            </a:r>
            <a:r>
              <a:rPr lang="en-AU" dirty="0" err="1"/>
              <a:t>Classif</a:t>
            </a:r>
            <a:r>
              <a:rPr lang="en-AU" dirty="0"/>
              <a:t> net simply adapts to the primitives, proof: no change in </a:t>
            </a:r>
            <a:r>
              <a:rPr lang="en-AU" dirty="0" err="1"/>
              <a:t>perfs</a:t>
            </a:r>
            <a:r>
              <a:rPr lang="en-AU" dirty="0"/>
              <a:t> after implementing random init.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complete homogeneous symmetric polynomials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 on how many degree we want, the network will generate all the possible monomials for each polynomial of degree 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1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84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22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Chair , piano or stairs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43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lot less data: no augmentation so smaller epochs resulting on </a:t>
            </a:r>
            <a:r>
              <a:rPr lang="en-AU" dirty="0" err="1"/>
              <a:t>noiser</a:t>
            </a:r>
            <a:r>
              <a:rPr lang="en-AU" dirty="0"/>
              <a:t> graphs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Bookshelf: cube-like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00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ShapeNet</a:t>
            </a:r>
            <a:r>
              <a:rPr lang="en-AU" dirty="0"/>
              <a:t>: no significant overfitting</a:t>
            </a:r>
          </a:p>
          <a:p>
            <a:endParaRPr lang="en-AU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ModelNet40 pre-processed: no significant overfitting,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ModelNet40 pre-trained : increase mainly due to the fact that </a:t>
            </a:r>
            <a:r>
              <a:rPr lang="en-AU" dirty="0" err="1"/>
              <a:t>ModelNet</a:t>
            </a:r>
            <a:r>
              <a:rPr lang="en-AU" dirty="0"/>
              <a:t> = subset of </a:t>
            </a:r>
            <a:r>
              <a:rPr lang="en-AU" dirty="0" err="1"/>
              <a:t>ShapeNet</a:t>
            </a:r>
            <a:r>
              <a:rPr lang="en-AU" dirty="0"/>
              <a:t> + other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45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PCRN VS </a:t>
            </a:r>
            <a:r>
              <a:rPr lang="en-AU" dirty="0" err="1"/>
              <a:t>PrimalNet</a:t>
            </a:r>
            <a:r>
              <a:rPr lang="en-AU" dirty="0"/>
              <a:t>: Noise? Device and batch size related?</a:t>
            </a:r>
          </a:p>
          <a:p>
            <a:endParaRPr lang="en-AU" dirty="0"/>
          </a:p>
          <a:p>
            <a:r>
              <a:rPr lang="en-AU" dirty="0"/>
              <a:t>Deduction: We can assume that both networks do the same thing. Can we assume that a basic CNN does the same thing and use the residuals as explanations to CNN?</a:t>
            </a:r>
          </a:p>
          <a:p>
            <a:endParaRPr lang="en-AU" dirty="0"/>
          </a:p>
          <a:p>
            <a:r>
              <a:rPr lang="en-AU" dirty="0"/>
              <a:t>Results : Although multiple tests have been conducted, more tests should be done to validate the results ( so many </a:t>
            </a:r>
            <a:r>
              <a:rPr lang="en-AU" dirty="0" err="1"/>
              <a:t>hyperparams</a:t>
            </a:r>
            <a:r>
              <a:rPr lang="en-AU" dirty="0"/>
              <a:t>, device variations etc) =&gt; hard to do with current hardware</a:t>
            </a:r>
          </a:p>
          <a:p>
            <a:r>
              <a:rPr lang="en-AU" dirty="0"/>
              <a:t>Comparison: </a:t>
            </a:r>
            <a:r>
              <a:rPr lang="en-AU" dirty="0" err="1"/>
              <a:t>PointNet</a:t>
            </a:r>
            <a:r>
              <a:rPr lang="en-AU" dirty="0"/>
              <a:t> 89,2%, </a:t>
            </a:r>
            <a:r>
              <a:rPr lang="en-AU" dirty="0" err="1"/>
              <a:t>PointNet</a:t>
            </a:r>
            <a:r>
              <a:rPr lang="en-AU" dirty="0"/>
              <a:t>++ 91,9%.... Best: </a:t>
            </a:r>
            <a:r>
              <a:rPr lang="en-AU" dirty="0" err="1"/>
              <a:t>RotationNet</a:t>
            </a:r>
            <a:r>
              <a:rPr lang="en-AU" dirty="0"/>
              <a:t> 97,37% learned how to take multiple points of view of the Point clouds</a:t>
            </a:r>
          </a:p>
          <a:p>
            <a:r>
              <a:rPr lang="en-AU" dirty="0"/>
              <a:t>What can we explain from this? Considering the primitives doesn’t seem to have an effect.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68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2.5D and 3D scanners like </a:t>
            </a:r>
            <a:r>
              <a:rPr lang="en-AU" dirty="0" err="1"/>
              <a:t>kinects</a:t>
            </a:r>
            <a:r>
              <a:rPr lang="en-AU" dirty="0"/>
              <a:t> are becoming wildly used, the data generated by those also becomes more and more accessible. This allows us to try to develop classification algorithms for higher dimension data.</a:t>
            </a:r>
          </a:p>
          <a:p>
            <a:r>
              <a:rPr lang="en-AU" dirty="0"/>
              <a:t>Two types approaches are currently being investigated :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Methods using regular domains: 3D voxels (occupancy maps), 2D rendered images from 3D PC, Graphs, trees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Methods using irregular domains: uses PC directly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Since 2.5D scanners are more likely to be used in real time application, we are trying to see if we can define a model that can classify different shapes using 2.5D generated images from 3D point clouds. </a:t>
            </a:r>
          </a:p>
          <a:p>
            <a:endParaRPr lang="en-AU" dirty="0"/>
          </a:p>
          <a:p>
            <a:r>
              <a:rPr lang="en-AU" dirty="0"/>
              <a:t>The next step to this project would be to use this type of algorithm to identify these objects in a real time scene containing different objects like Mask-CNNs are doing.</a:t>
            </a:r>
          </a:p>
          <a:p>
            <a:endParaRPr lang="en-AU" dirty="0"/>
          </a:p>
          <a:p>
            <a:r>
              <a:rPr lang="en-AU" dirty="0"/>
              <a:t>But at our stage, we are focusing in learning how to classify objects individually.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6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is a residual: image where each pixel is the shortest distance to a primitive shape</a:t>
            </a:r>
          </a:p>
          <a:p>
            <a:endParaRPr lang="en-AU" dirty="0"/>
          </a:p>
          <a:p>
            <a:r>
              <a:rPr lang="en-AU" dirty="0"/>
              <a:t>In short: It’s a measure of how similar the input is to a primitive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Very time consuming but happens only once.</a:t>
            </a:r>
          </a:p>
          <a:p>
            <a:r>
              <a:rPr lang="en-AU" dirty="0"/>
              <a:t>Limited in number of 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04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Pros: Takes as input OFF file directly, better model (more angles)</a:t>
            </a:r>
          </a:p>
          <a:p>
            <a:r>
              <a:rPr lang="en-AU" dirty="0"/>
              <a:t>Cons: Slower at training time, UNIX operating systems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71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Reshape the input in a way that is easier for the residual computation.</a:t>
            </a:r>
          </a:p>
          <a:p>
            <a:endParaRPr lang="en-AU" dirty="0"/>
          </a:p>
          <a:p>
            <a:r>
              <a:rPr lang="en-AU" dirty="0"/>
              <a:t>Actually happens outside of the model </a:t>
            </a:r>
            <a:r>
              <a:rPr lang="en-AU" dirty="0">
                <a:sym typeface="Wingdings" panose="05000000000000000000" pitchFamily="2" charset="2"/>
              </a:rPr>
              <a:t> possible improvement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1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32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8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Primitive not available as data has been washed away from the server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9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010" y="919203"/>
            <a:ext cx="3338990" cy="3314434"/>
          </a:xfrm>
          <a:prstGeom prst="rect">
            <a:avLst/>
          </a:prstGeom>
        </p:spPr>
      </p:pic>
      <p:sp>
        <p:nvSpPr>
          <p:cNvPr id="13" name="Rectangle 21"/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927817"/>
                </a:lnTo>
                <a:lnTo>
                  <a:pt x="8712888" y="927817"/>
                </a:lnTo>
                <a:lnTo>
                  <a:pt x="8712888" y="1287079"/>
                </a:lnTo>
                <a:lnTo>
                  <a:pt x="8000168" y="1287079"/>
                </a:lnTo>
                <a:lnTo>
                  <a:pt x="8000168" y="2045256"/>
                </a:lnTo>
                <a:lnTo>
                  <a:pt x="7422508" y="2045256"/>
                </a:lnTo>
                <a:lnTo>
                  <a:pt x="7422508" y="3106706"/>
                </a:lnTo>
                <a:lnTo>
                  <a:pt x="8000168" y="3106706"/>
                </a:lnTo>
                <a:lnTo>
                  <a:pt x="8000168" y="3861272"/>
                </a:lnTo>
                <a:lnTo>
                  <a:pt x="8712888" y="3861272"/>
                </a:lnTo>
                <a:lnTo>
                  <a:pt x="8712888" y="4232603"/>
                </a:lnTo>
                <a:lnTo>
                  <a:pt x="9144000" y="4232603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2"/>
          <p:cNvSpPr/>
          <p:nvPr userDrawn="1"/>
        </p:nvSpPr>
        <p:spPr>
          <a:xfrm>
            <a:off x="0" y="919203"/>
            <a:ext cx="1645173" cy="3314434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50141"/>
            <a:ext cx="7820102" cy="1145165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7AE1AA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95306"/>
            <a:ext cx="7820102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EEDC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5" name="Rectangle 21"/>
          <p:cNvSpPr/>
          <p:nvPr userDrawn="1"/>
        </p:nvSpPr>
        <p:spPr>
          <a:xfrm rot="16200000" flipH="1">
            <a:off x="7069086" y="3262757"/>
            <a:ext cx="1288305" cy="2473188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2"/>
          <p:cNvSpPr/>
          <p:nvPr userDrawn="1"/>
        </p:nvSpPr>
        <p:spPr>
          <a:xfrm rot="16200000" flipH="1">
            <a:off x="7101252" y="-624605"/>
            <a:ext cx="1231191" cy="2480408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58488"/>
            <a:ext cx="7497956" cy="1856329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solidFill>
                  <a:srgbClr val="000054"/>
                </a:solidFill>
              </a:defRPr>
            </a:lvl1pPr>
          </a:lstStyle>
          <a:p>
            <a:r>
              <a:rPr lang="en-US" dirty="0">
                <a:solidFill>
                  <a:srgbClr val="E60028"/>
                </a:solidFill>
              </a:rPr>
              <a:t>—</a:t>
            </a:r>
            <a:br>
              <a:rPr lang="en-US" dirty="0"/>
            </a:br>
            <a:r>
              <a:rPr lang="en-AU" dirty="0"/>
              <a:t>Breaker statement </a:t>
            </a:r>
            <a:br>
              <a:rPr lang="en-AU" dirty="0"/>
            </a:br>
            <a:r>
              <a:rPr lang="en-AU" dirty="0"/>
              <a:t>to be placed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14816"/>
            <a:ext cx="7497956" cy="1072839"/>
          </a:xfrm>
        </p:spPr>
        <p:txBody>
          <a:bodyPr/>
          <a:lstStyle>
            <a:lvl1pPr marL="0" indent="0" algn="l">
              <a:buNone/>
              <a:defRPr>
                <a:solidFill>
                  <a:srgbClr val="0000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1" y="4329266"/>
            <a:ext cx="1326397" cy="59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44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5" name="Rectangle 21"/>
          <p:cNvSpPr/>
          <p:nvPr userDrawn="1"/>
        </p:nvSpPr>
        <p:spPr>
          <a:xfrm rot="16200000" flipH="1">
            <a:off x="7069086" y="3262757"/>
            <a:ext cx="1288305" cy="2473188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2"/>
          <p:cNvSpPr/>
          <p:nvPr userDrawn="1"/>
        </p:nvSpPr>
        <p:spPr>
          <a:xfrm rot="16200000" flipH="1">
            <a:off x="7101252" y="-624605"/>
            <a:ext cx="1231191" cy="2480408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C864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58489"/>
            <a:ext cx="7497956" cy="1856327"/>
          </a:xfrm>
        </p:spPr>
        <p:txBody>
          <a:bodyPr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C864C8"/>
                </a:solidFill>
              </a:rPr>
              <a:t>—</a:t>
            </a:r>
            <a:br>
              <a:rPr lang="en-US" dirty="0"/>
            </a:br>
            <a:r>
              <a:rPr lang="en-AU" dirty="0"/>
              <a:t>Breaker statement </a:t>
            </a:r>
            <a:br>
              <a:rPr lang="en-AU" dirty="0"/>
            </a:br>
            <a:r>
              <a:rPr lang="en-AU" dirty="0"/>
              <a:t>to be placed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18804"/>
            <a:ext cx="7497956" cy="1072839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1" y="4329266"/>
            <a:ext cx="1326397" cy="59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09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6781"/>
            <a:ext cx="3866995" cy="218687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457200" indent="0">
              <a:buNone/>
              <a:defRPr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107532"/>
            <a:ext cx="7261922" cy="1111885"/>
          </a:xfrm>
        </p:spPr>
        <p:txBody>
          <a:bodyPr/>
          <a:lstStyle/>
          <a:p>
            <a:r>
              <a:rPr lang="en-US" dirty="0">
                <a:solidFill>
                  <a:srgbClr val="FAC800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200" y="1307905"/>
            <a:ext cx="7261922" cy="5754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589346" y="2056781"/>
            <a:ext cx="3866995" cy="2186878"/>
          </a:xfrm>
        </p:spPr>
        <p:txBody>
          <a:bodyPr>
            <a:normAutofit/>
          </a:bodyPr>
          <a:lstStyle>
            <a:lvl1pPr marL="285750" indent="-285750">
              <a:buClr>
                <a:srgbClr val="FAC800"/>
              </a:buClr>
              <a:buFont typeface="Lucida Grande"/>
              <a:buChar char="—"/>
              <a:defRPr sz="1200">
                <a:solidFill>
                  <a:srgbClr val="000000"/>
                </a:solidFill>
              </a:defRPr>
            </a:lvl1pPr>
            <a:lvl2pPr marL="457200" indent="0">
              <a:buNone/>
              <a:defRPr sz="1200"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6202556" cy="1111885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 dirty="0">
                <a:solidFill>
                  <a:srgbClr val="C864C8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8" name="Rectangle 21"/>
          <p:cNvSpPr/>
          <p:nvPr userDrawn="1"/>
        </p:nvSpPr>
        <p:spPr>
          <a:xfrm rot="5400000">
            <a:off x="8023763" y="4480464"/>
            <a:ext cx="454178" cy="871895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C864C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26765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26765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726765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3347864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3347864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47864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5940152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940152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21"/>
          </p:nvPr>
        </p:nvSpPr>
        <p:spPr>
          <a:xfrm>
            <a:off x="5940152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26765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26765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726765" y="3333326"/>
            <a:ext cx="2332038" cy="93511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67472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43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3491880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20"/>
          <p:cNvSpPr>
            <a:spLocks noGrp="1"/>
          </p:cNvSpPr>
          <p:nvPr>
            <p:ph type="body" sz="quarter" idx="24"/>
          </p:nvPr>
        </p:nvSpPr>
        <p:spPr>
          <a:xfrm>
            <a:off x="3491880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3491880" y="3333326"/>
            <a:ext cx="2332038" cy="93511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632587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47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300192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28"/>
          </p:nvPr>
        </p:nvSpPr>
        <p:spPr>
          <a:xfrm>
            <a:off x="6300192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6300192" y="3333326"/>
            <a:ext cx="2332038" cy="935113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440899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6524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5440"/>
            <a:ext cx="7627938" cy="386812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4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 dirty="0">
                <a:solidFill>
                  <a:srgbClr val="FF8199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7AE1A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5440"/>
            <a:ext cx="7627938" cy="386812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4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 dirty="0">
                <a:solidFill>
                  <a:srgbClr val="E60028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495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AA00A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00AA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5440"/>
            <a:ext cx="7627938" cy="386812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 dirty="0">
                <a:solidFill>
                  <a:srgbClr val="7AE1AA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043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61" y="501805"/>
            <a:ext cx="4293340" cy="4029198"/>
          </a:xfrm>
          <a:prstGeom prst="rect">
            <a:avLst/>
          </a:prstGeom>
        </p:spPr>
      </p:pic>
      <p:sp>
        <p:nvSpPr>
          <p:cNvPr id="13" name="Rectangle 21"/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927817"/>
                </a:lnTo>
                <a:lnTo>
                  <a:pt x="8712888" y="927817"/>
                </a:lnTo>
                <a:lnTo>
                  <a:pt x="8712888" y="1287079"/>
                </a:lnTo>
                <a:lnTo>
                  <a:pt x="8000168" y="1287079"/>
                </a:lnTo>
                <a:lnTo>
                  <a:pt x="8000168" y="2045256"/>
                </a:lnTo>
                <a:lnTo>
                  <a:pt x="7422508" y="2045256"/>
                </a:lnTo>
                <a:lnTo>
                  <a:pt x="7422508" y="3106706"/>
                </a:lnTo>
                <a:lnTo>
                  <a:pt x="8000168" y="3106706"/>
                </a:lnTo>
                <a:lnTo>
                  <a:pt x="8000168" y="3861272"/>
                </a:lnTo>
                <a:lnTo>
                  <a:pt x="8712888" y="3861272"/>
                </a:lnTo>
                <a:lnTo>
                  <a:pt x="8712888" y="4232603"/>
                </a:lnTo>
                <a:lnTo>
                  <a:pt x="9144000" y="4232603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2"/>
          <p:cNvSpPr/>
          <p:nvPr userDrawn="1"/>
        </p:nvSpPr>
        <p:spPr>
          <a:xfrm>
            <a:off x="0" y="919203"/>
            <a:ext cx="1645173" cy="3314434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56336"/>
            <a:ext cx="7820102" cy="1138970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7AE1AA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95306"/>
            <a:ext cx="7820102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0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/>
          <p:cNvSpPr/>
          <p:nvPr userDrawn="1"/>
        </p:nvSpPr>
        <p:spPr>
          <a:xfrm>
            <a:off x="7422508" y="927817"/>
            <a:ext cx="1721492" cy="3304786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50D2FF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2"/>
          <p:cNvSpPr/>
          <p:nvPr userDrawn="1"/>
        </p:nvSpPr>
        <p:spPr>
          <a:xfrm>
            <a:off x="0" y="919203"/>
            <a:ext cx="1645173" cy="3314434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56336"/>
            <a:ext cx="8235176" cy="1138970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50D2FF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95306"/>
            <a:ext cx="8235176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/>
          <p:cNvSpPr/>
          <p:nvPr userDrawn="1"/>
        </p:nvSpPr>
        <p:spPr>
          <a:xfrm>
            <a:off x="7422508" y="927817"/>
            <a:ext cx="1721492" cy="3304786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2"/>
          <p:cNvSpPr/>
          <p:nvPr userDrawn="1"/>
        </p:nvSpPr>
        <p:spPr>
          <a:xfrm>
            <a:off x="0" y="919203"/>
            <a:ext cx="1645173" cy="3314434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rgbClr val="E600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56337"/>
            <a:ext cx="7324493" cy="1138970"/>
          </a:xfrm>
        </p:spPr>
        <p:txBody>
          <a:bodyPr>
            <a:normAutofit/>
          </a:bodyPr>
          <a:lstStyle>
            <a:lvl1pPr algn="l">
              <a:defRPr sz="3400">
                <a:solidFill>
                  <a:srgbClr val="000054"/>
                </a:solidFill>
              </a:defRPr>
            </a:lvl1pPr>
          </a:lstStyle>
          <a:p>
            <a:r>
              <a:rPr lang="en-US" dirty="0">
                <a:solidFill>
                  <a:srgbClr val="AAD75F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95306"/>
            <a:ext cx="8235176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57693" cy="6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21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MIT_DUO_RGB_flat_L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5833"/>
          <a:stretch/>
        </p:blipFill>
        <p:spPr>
          <a:xfrm>
            <a:off x="0" y="0"/>
            <a:ext cx="5400000" cy="456688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233637"/>
                </a:lnTo>
                <a:lnTo>
                  <a:pt x="156821" y="4225718"/>
                </a:lnTo>
                <a:cubicBezTo>
                  <a:pt x="992807" y="4140820"/>
                  <a:pt x="1645173" y="3434804"/>
                  <a:pt x="1645173" y="2576420"/>
                </a:cubicBezTo>
                <a:cubicBezTo>
                  <a:pt x="1645173" y="1718036"/>
                  <a:pt x="992807" y="1012021"/>
                  <a:pt x="156821" y="927122"/>
                </a:cubicBezTo>
                <a:lnTo>
                  <a:pt x="0" y="919203"/>
                </a:ln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3410" y="1556335"/>
            <a:ext cx="7497956" cy="1138971"/>
          </a:xfrm>
        </p:spPr>
        <p:txBody>
          <a:bodyPr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50D2FF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410" y="2695306"/>
            <a:ext cx="7497956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21"/>
          <p:cNvSpPr/>
          <p:nvPr userDrawn="1"/>
        </p:nvSpPr>
        <p:spPr>
          <a:xfrm>
            <a:off x="7422508" y="927817"/>
            <a:ext cx="1721492" cy="3304786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50D2FF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5456"/>
            <a:ext cx="4686855" cy="398742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233637"/>
                </a:lnTo>
                <a:lnTo>
                  <a:pt x="156821" y="4225718"/>
                </a:lnTo>
                <a:cubicBezTo>
                  <a:pt x="992807" y="4140820"/>
                  <a:pt x="1645173" y="3434804"/>
                  <a:pt x="1645173" y="2576420"/>
                </a:cubicBezTo>
                <a:cubicBezTo>
                  <a:pt x="1645173" y="1718036"/>
                  <a:pt x="992807" y="1012021"/>
                  <a:pt x="156821" y="927122"/>
                </a:cubicBezTo>
                <a:lnTo>
                  <a:pt x="0" y="919203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335" y="1556336"/>
            <a:ext cx="7497956" cy="1138970"/>
          </a:xfrm>
        </p:spPr>
        <p:txBody>
          <a:bodyPr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50D2FF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6335" y="2695306"/>
            <a:ext cx="7497956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21"/>
          <p:cNvSpPr/>
          <p:nvPr userDrawn="1"/>
        </p:nvSpPr>
        <p:spPr>
          <a:xfrm>
            <a:off x="7422508" y="927817"/>
            <a:ext cx="1721492" cy="3304786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7AE1AA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1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902513"/>
            <a:ext cx="1654099" cy="333009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233637"/>
                </a:lnTo>
                <a:lnTo>
                  <a:pt x="156821" y="4225718"/>
                </a:lnTo>
                <a:cubicBezTo>
                  <a:pt x="992807" y="4140820"/>
                  <a:pt x="1645173" y="3434804"/>
                  <a:pt x="1645173" y="2576420"/>
                </a:cubicBezTo>
                <a:cubicBezTo>
                  <a:pt x="1645173" y="1718036"/>
                  <a:pt x="992807" y="1012021"/>
                  <a:pt x="156821" y="927122"/>
                </a:cubicBezTo>
                <a:lnTo>
                  <a:pt x="0" y="919203"/>
                </a:lnTo>
                <a:close/>
              </a:path>
            </a:pathLst>
          </a:custGeom>
          <a:solidFill>
            <a:srgbClr val="00005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" y="5938854"/>
            <a:ext cx="2133600" cy="273844"/>
          </a:xfrm>
          <a:prstGeom prst="rect">
            <a:avLst/>
          </a:prstGeom>
        </p:spPr>
        <p:txBody>
          <a:bodyPr/>
          <a:lstStyle/>
          <a:p>
            <a:fld id="{7AA84E91-7045-8940-9876-EF7F184A4EB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3885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335" y="1556336"/>
            <a:ext cx="7497956" cy="1138970"/>
          </a:xfrm>
        </p:spPr>
        <p:txBody>
          <a:bodyPr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50D2FF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6335" y="2695306"/>
            <a:ext cx="7497956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21"/>
          <p:cNvSpPr/>
          <p:nvPr userDrawn="1"/>
        </p:nvSpPr>
        <p:spPr>
          <a:xfrm>
            <a:off x="7422508" y="927817"/>
            <a:ext cx="1721492" cy="3304786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EEDC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4329266"/>
            <a:ext cx="1326397" cy="59413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7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1" y="4329266"/>
            <a:ext cx="1326397" cy="594137"/>
          </a:xfrm>
          <a:prstGeom prst="rect">
            <a:avLst/>
          </a:prstGeom>
        </p:spPr>
      </p:pic>
      <p:sp>
        <p:nvSpPr>
          <p:cNvPr id="15" name="Rectangle 21"/>
          <p:cNvSpPr/>
          <p:nvPr userDrawn="1"/>
        </p:nvSpPr>
        <p:spPr>
          <a:xfrm rot="16200000" flipH="1">
            <a:off x="7069086" y="3262757"/>
            <a:ext cx="1288305" cy="2473188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2"/>
          <p:cNvSpPr/>
          <p:nvPr userDrawn="1"/>
        </p:nvSpPr>
        <p:spPr>
          <a:xfrm rot="16200000" flipH="1">
            <a:off x="7101252" y="-624605"/>
            <a:ext cx="1231191" cy="2480408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7AE1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58489"/>
            <a:ext cx="7497956" cy="1856328"/>
          </a:xfrm>
        </p:spPr>
        <p:txBody>
          <a:bodyPr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7AE1AA"/>
                </a:solidFill>
              </a:rPr>
              <a:t>—</a:t>
            </a:r>
            <a:br>
              <a:rPr lang="en-US" dirty="0"/>
            </a:br>
            <a:r>
              <a:rPr lang="en-AU" dirty="0"/>
              <a:t>Breaker statement </a:t>
            </a:r>
            <a:br>
              <a:rPr lang="en-AU" dirty="0"/>
            </a:br>
            <a:r>
              <a:rPr lang="en-AU" dirty="0"/>
              <a:t>to be placed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32" y="3014816"/>
            <a:ext cx="7497956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72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50D2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5" name="Rectangle 21"/>
          <p:cNvSpPr/>
          <p:nvPr userDrawn="1"/>
        </p:nvSpPr>
        <p:spPr>
          <a:xfrm rot="16200000" flipH="1">
            <a:off x="7069086" y="3262757"/>
            <a:ext cx="1288305" cy="2473188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2"/>
          <p:cNvSpPr/>
          <p:nvPr userDrawn="1"/>
        </p:nvSpPr>
        <p:spPr>
          <a:xfrm rot="16200000" flipH="1">
            <a:off x="7101252" y="-624605"/>
            <a:ext cx="1231191" cy="2480408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0078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58489"/>
            <a:ext cx="7497956" cy="185632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solidFill>
                  <a:srgbClr val="000054"/>
                </a:solidFill>
              </a:defRPr>
            </a:lvl1pPr>
          </a:lstStyle>
          <a:p>
            <a:r>
              <a:rPr lang="en-US" dirty="0">
                <a:solidFill>
                  <a:srgbClr val="0078FF"/>
                </a:solidFill>
              </a:rPr>
              <a:t>—</a:t>
            </a:r>
            <a:br>
              <a:rPr lang="en-US" dirty="0"/>
            </a:br>
            <a:r>
              <a:rPr lang="en-AU" dirty="0"/>
              <a:t>Breaker statement </a:t>
            </a:r>
            <a:br>
              <a:rPr lang="en-AU" dirty="0"/>
            </a:br>
            <a:r>
              <a:rPr lang="en-AU" dirty="0"/>
              <a:t>to be placed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14816"/>
            <a:ext cx="7497956" cy="1072839"/>
          </a:xfrm>
        </p:spPr>
        <p:txBody>
          <a:bodyPr/>
          <a:lstStyle>
            <a:lvl1pPr marL="0" indent="0" algn="l">
              <a:buNone/>
              <a:defRPr>
                <a:solidFill>
                  <a:srgbClr val="0000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1" y="4329266"/>
            <a:ext cx="1326397" cy="59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4540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7532"/>
            <a:ext cx="7082263" cy="111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AC800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69171"/>
            <a:ext cx="8229600" cy="2281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Oval 12"/>
          <p:cNvSpPr/>
          <p:nvPr/>
        </p:nvSpPr>
        <p:spPr>
          <a:xfrm rot="5400000">
            <a:off x="8032558" y="-220198"/>
            <a:ext cx="434043" cy="874440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21"/>
          <p:cNvSpPr/>
          <p:nvPr/>
        </p:nvSpPr>
        <p:spPr>
          <a:xfrm rot="5400000">
            <a:off x="8023763" y="4480464"/>
            <a:ext cx="454178" cy="871895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FAC8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284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2" r:id="rId3"/>
    <p:sldLayoutId id="2147483663" r:id="rId4"/>
    <p:sldLayoutId id="2147483660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50" r:id="rId12"/>
    <p:sldLayoutId id="2147483652" r:id="rId13"/>
    <p:sldLayoutId id="2147483672" r:id="rId14"/>
    <p:sldLayoutId id="2147483654" r:id="rId15"/>
    <p:sldLayoutId id="2147483670" r:id="rId16"/>
    <p:sldLayoutId id="214748367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00005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Tools.sv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7.png"/><Relationship Id="rId18" Type="http://schemas.openxmlformats.org/officeDocument/2006/relationships/image" Target="../media/image53.png"/><Relationship Id="rId3" Type="http://schemas.openxmlformats.org/officeDocument/2006/relationships/image" Target="../media/image39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microsoft.com/office/2007/relationships/hdphoto" Target="../media/hdphoto8.wdp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3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ools.sv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—</a:t>
            </a:r>
            <a:br>
              <a:rPr lang="en-US" dirty="0"/>
            </a:br>
            <a:r>
              <a:rPr lang="en-US" dirty="0"/>
              <a:t>Point-Cloud-Res-Net (PCRN)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64590"/>
            <a:ext cx="7820102" cy="1145166"/>
          </a:xfrm>
        </p:spPr>
        <p:txBody>
          <a:bodyPr/>
          <a:lstStyle/>
          <a:p>
            <a:r>
              <a:rPr lang="en-US" dirty="0"/>
              <a:t>Alexandre Duperre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800" y="4216989"/>
            <a:ext cx="2498493" cy="6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November 25</a:t>
            </a:r>
            <a:r>
              <a:rPr lang="en-US" sz="1000" baseline="30000" dirty="0"/>
              <a:t>th</a:t>
            </a:r>
            <a:r>
              <a:rPr lang="en-US" sz="1000" dirty="0"/>
              <a:t> 2019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2594" y="4216989"/>
            <a:ext cx="2054772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9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4EF3-D57B-4F50-BD77-7F4587791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332" y="342128"/>
            <a:ext cx="7497956" cy="816361"/>
          </a:xfrm>
        </p:spPr>
        <p:txBody>
          <a:bodyPr/>
          <a:lstStyle/>
          <a:p>
            <a:r>
              <a:rPr lang="en-AU" dirty="0"/>
              <a:t>Model 1 : PCRN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95AEF4-4024-4EC6-9D90-28EA3263C70C}"/>
              </a:ext>
            </a:extLst>
          </p:cNvPr>
          <p:cNvGrpSpPr/>
          <p:nvPr/>
        </p:nvGrpSpPr>
        <p:grpSpPr>
          <a:xfrm>
            <a:off x="272160" y="1568567"/>
            <a:ext cx="8599680" cy="2894338"/>
            <a:chOff x="0" y="0"/>
            <a:chExt cx="10105390" cy="340110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BCEE7C3-6BC3-4C82-AD9B-8D52DDECC3F1}"/>
                </a:ext>
              </a:extLst>
            </p:cNvPr>
            <p:cNvCxnSpPr/>
            <p:nvPr/>
          </p:nvCxnSpPr>
          <p:spPr>
            <a:xfrm>
              <a:off x="808893" y="383931"/>
              <a:ext cx="53104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AF0D4E-7524-433E-9B0E-EE51C6131093}"/>
                </a:ext>
              </a:extLst>
            </p:cNvPr>
            <p:cNvSpPr/>
            <p:nvPr/>
          </p:nvSpPr>
          <p:spPr>
            <a:xfrm>
              <a:off x="1406770" y="202223"/>
              <a:ext cx="396724" cy="38752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AU"/>
            </a:p>
          </p:txBody>
        </p:sp>
        <p:sp>
          <p:nvSpPr>
            <p:cNvPr id="7" name="Text Box 8">
              <a:extLst>
                <a:ext uri="{FF2B5EF4-FFF2-40B4-BE49-F238E27FC236}">
                  <a16:creationId xmlns:a16="http://schemas.microsoft.com/office/drawing/2014/main" id="{C36E2F64-B157-4DA7-960B-33FA87C3424C}"/>
                </a:ext>
              </a:extLst>
            </p:cNvPr>
            <p:cNvSpPr txBox="1"/>
            <p:nvPr/>
          </p:nvSpPr>
          <p:spPr>
            <a:xfrm>
              <a:off x="1072662" y="545123"/>
              <a:ext cx="1061345" cy="34408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[B, 3, H*W]</a:t>
              </a:r>
              <a:endParaRPr lang="en-AU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B317B0C-7F9D-4E00-9D9B-2A8BF53D81FB}"/>
                </a:ext>
              </a:extLst>
            </p:cNvPr>
            <p:cNvGrpSpPr/>
            <p:nvPr/>
          </p:nvGrpSpPr>
          <p:grpSpPr>
            <a:xfrm>
              <a:off x="0" y="0"/>
              <a:ext cx="10105390" cy="3401105"/>
              <a:chOff x="0" y="0"/>
              <a:chExt cx="10105390" cy="340110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110475C-5DD2-401C-A0D4-324B1C6EE331}"/>
                  </a:ext>
                </a:extLst>
              </p:cNvPr>
              <p:cNvGrpSpPr/>
              <p:nvPr/>
            </p:nvGrpSpPr>
            <p:grpSpPr>
              <a:xfrm>
                <a:off x="0" y="102359"/>
                <a:ext cx="10105390" cy="2538433"/>
                <a:chOff x="0" y="101182"/>
                <a:chExt cx="10105620" cy="253851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616700A-07BE-48CE-8E36-5B45DFE4D7AA}"/>
                    </a:ext>
                  </a:extLst>
                </p:cNvPr>
                <p:cNvGrpSpPr/>
                <p:nvPr/>
              </p:nvGrpSpPr>
              <p:grpSpPr>
                <a:xfrm>
                  <a:off x="0" y="101182"/>
                  <a:ext cx="6326891" cy="2538514"/>
                  <a:chOff x="-258872" y="0"/>
                  <a:chExt cx="7291351" cy="2745582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59BE72F-38FF-4CDB-AE6A-3575D1EE79A0}"/>
                      </a:ext>
                    </a:extLst>
                  </p:cNvPr>
                  <p:cNvGrpSpPr/>
                  <p:nvPr/>
                </p:nvGrpSpPr>
                <p:grpSpPr>
                  <a:xfrm>
                    <a:off x="-258872" y="0"/>
                    <a:ext cx="7291351" cy="2745582"/>
                    <a:chOff x="-258872" y="0"/>
                    <a:chExt cx="7291351" cy="2745582"/>
                  </a:xfrm>
                </p:grpSpPr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D41B82B9-03C6-4E5E-AD12-0431FB7DB7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8872" y="0"/>
                      <a:ext cx="1223135" cy="876915"/>
                      <a:chOff x="-258872" y="0"/>
                      <a:chExt cx="1223135" cy="876915"/>
                    </a:xfrm>
                  </p:grpSpPr>
                  <p:grpSp>
                    <p:nvGrpSpPr>
                      <p:cNvPr id="73" name="Group 72">
                        <a:extLst>
                          <a:ext uri="{FF2B5EF4-FFF2-40B4-BE49-F238E27FC236}">
                            <a16:creationId xmlns:a16="http://schemas.microsoft.com/office/drawing/2014/main" id="{463F7484-0D65-4913-B748-B388F82892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590550" cy="552450"/>
                        <a:chOff x="0" y="0"/>
                        <a:chExt cx="590550" cy="552450"/>
                      </a:xfrm>
                    </p:grpSpPr>
                    <p:sp>
                      <p:nvSpPr>
                        <p:cNvPr id="75" name="Rectangle 74">
                          <a:extLst>
                            <a:ext uri="{FF2B5EF4-FFF2-40B4-BE49-F238E27FC236}">
                              <a16:creationId xmlns:a16="http://schemas.microsoft.com/office/drawing/2014/main" id="{2C931B82-5AA4-4263-A207-7491AD3DA2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76" name="Rectangle 75">
                          <a:extLst>
                            <a:ext uri="{FF2B5EF4-FFF2-40B4-BE49-F238E27FC236}">
                              <a16:creationId xmlns:a16="http://schemas.microsoft.com/office/drawing/2014/main" id="{4A7FEEBD-8FD7-4B89-80B0-68106A39CC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75" y="6667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77" name="Rectangle 76">
                          <a:extLst>
                            <a:ext uri="{FF2B5EF4-FFF2-40B4-BE49-F238E27FC236}">
                              <a16:creationId xmlns:a16="http://schemas.microsoft.com/office/drawing/2014/main" id="{5EE99A2E-53A8-42E0-B46E-472DBE5963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350" y="13335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</p:grpSp>
                  <p:sp>
                    <p:nvSpPr>
                      <p:cNvPr id="74" name="Text Box 9">
                        <a:extLst>
                          <a:ext uri="{FF2B5EF4-FFF2-40B4-BE49-F238E27FC236}">
                            <a16:creationId xmlns:a16="http://schemas.microsoft.com/office/drawing/2014/main" id="{F49868DF-DDC5-4E25-862D-3FC7460F62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258872" y="504786"/>
                        <a:ext cx="1223135" cy="372129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n-AU" sz="1100" b="1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[B, 3, H, W]</a:t>
                        </a:r>
                        <a:endParaRPr lang="en-AU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8BF7C94-DCDE-43A8-8993-2B5A896579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68446" y="311976"/>
                      <a:ext cx="815424" cy="2433606"/>
                      <a:chOff x="1121100" y="-27993"/>
                      <a:chExt cx="815424" cy="2433606"/>
                    </a:xfrm>
                  </p:grpSpPr>
                  <p:cxnSp>
                    <p:nvCxnSpPr>
                      <p:cNvPr id="69" name="Straight Arrow Connector 68">
                        <a:extLst>
                          <a:ext uri="{FF2B5EF4-FFF2-40B4-BE49-F238E27FC236}">
                            <a16:creationId xmlns:a16="http://schemas.microsoft.com/office/drawing/2014/main" id="{35CF853C-73CD-41F9-8660-483B965FD53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121100" y="-27993"/>
                        <a:ext cx="808036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Straight Connector 69">
                        <a:extLst>
                          <a:ext uri="{FF2B5EF4-FFF2-40B4-BE49-F238E27FC236}">
                            <a16:creationId xmlns:a16="http://schemas.microsoft.com/office/drawing/2014/main" id="{BDB2E340-CEBA-4C29-BD58-C85AB0EB44E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317323" y="-24988"/>
                        <a:ext cx="0" cy="242940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DBADB690-C3CC-4271-BA59-F55E2CD3D40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324524" y="1138509"/>
                        <a:ext cx="6120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Straight Arrow Connector 71">
                        <a:extLst>
                          <a:ext uri="{FF2B5EF4-FFF2-40B4-BE49-F238E27FC236}">
                            <a16:creationId xmlns:a16="http://schemas.microsoft.com/office/drawing/2014/main" id="{0052C53C-6B79-4C2E-B747-8DBB1FF3AAF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317323" y="2405613"/>
                        <a:ext cx="6120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6" name="Text Box 54">
                      <a:extLst>
                        <a:ext uri="{FF2B5EF4-FFF2-40B4-BE49-F238E27FC236}">
                          <a16:creationId xmlns:a16="http://schemas.microsoft.com/office/drawing/2014/main" id="{64CECA62-F12A-4F77-B12C-5D12A75CB7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93" y="685800"/>
                      <a:ext cx="628650" cy="2571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FB665FC7-BA89-434E-8A07-4C75CD247B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72100" y="96715"/>
                      <a:ext cx="1660379" cy="2603720"/>
                      <a:chOff x="3033346" y="26377"/>
                      <a:chExt cx="1660379" cy="2603720"/>
                    </a:xfrm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E1CC6D45-489E-477D-89BD-3481EE4F89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03784" y="26377"/>
                        <a:ext cx="789941" cy="752475"/>
                        <a:chOff x="323863" y="0"/>
                        <a:chExt cx="790562" cy="752475"/>
                      </a:xfrm>
                    </p:grpSpPr>
                    <p:grpSp>
                      <p:nvGrpSpPr>
                        <p:cNvPr id="62" name="Group 61">
                          <a:extLst>
                            <a:ext uri="{FF2B5EF4-FFF2-40B4-BE49-F238E27FC236}">
                              <a16:creationId xmlns:a16="http://schemas.microsoft.com/office/drawing/2014/main" id="{A9CDCE91-0E5B-4F0A-BA6A-CAFD98A5BCE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3863" y="0"/>
                          <a:ext cx="590327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66" name="Rectangle 65">
                            <a:extLst>
                              <a:ext uri="{FF2B5EF4-FFF2-40B4-BE49-F238E27FC236}">
                                <a16:creationId xmlns:a16="http://schemas.microsoft.com/office/drawing/2014/main" id="{73BAFB30-5116-480F-8ED0-13679B1294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67" name="Rectangle 66">
                            <a:extLst>
                              <a:ext uri="{FF2B5EF4-FFF2-40B4-BE49-F238E27FC236}">
                                <a16:creationId xmlns:a16="http://schemas.microsoft.com/office/drawing/2014/main" id="{7C2119EB-115C-4408-AE31-FF3F1D2D83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68" name="Rectangle 67">
                            <a:extLst>
                              <a:ext uri="{FF2B5EF4-FFF2-40B4-BE49-F238E27FC236}">
                                <a16:creationId xmlns:a16="http://schemas.microsoft.com/office/drawing/2014/main" id="{A7169F3D-016C-40CE-8D23-358047662D3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sp>
                      <p:nvSpPr>
                        <p:cNvPr id="63" name="Rectangle 62">
                          <a:extLst>
                            <a:ext uri="{FF2B5EF4-FFF2-40B4-BE49-F238E27FC236}">
                              <a16:creationId xmlns:a16="http://schemas.microsoft.com/office/drawing/2014/main" id="{6F701F8A-2539-4264-BF46-22D228FEDE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3875" y="20002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64" name="Rectangle 63">
                          <a:extLst>
                            <a:ext uri="{FF2B5EF4-FFF2-40B4-BE49-F238E27FC236}">
                              <a16:creationId xmlns:a16="http://schemas.microsoft.com/office/drawing/2014/main" id="{1073356F-CCD4-48BC-85F2-F5AC75462A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550" y="26670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65" name="Rectangle 64">
                          <a:extLst>
                            <a:ext uri="{FF2B5EF4-FFF2-40B4-BE49-F238E27FC236}">
                              <a16:creationId xmlns:a16="http://schemas.microsoft.com/office/drawing/2014/main" id="{73507F08-757C-4449-B263-A1341911A4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225" y="33337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</p:grpSp>
                  <p:grpSp>
                    <p:nvGrpSpPr>
                      <p:cNvPr id="59" name="Group 58">
                        <a:extLst>
                          <a:ext uri="{FF2B5EF4-FFF2-40B4-BE49-F238E27FC236}">
                            <a16:creationId xmlns:a16="http://schemas.microsoft.com/office/drawing/2014/main" id="{14CC600B-19FF-4522-B2A6-35C3887642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33346" y="287216"/>
                        <a:ext cx="752475" cy="2342881"/>
                        <a:chOff x="-76200" y="0"/>
                        <a:chExt cx="752475" cy="2342881"/>
                      </a:xfrm>
                    </p:grpSpPr>
                    <p:cxnSp>
                      <p:nvCxnSpPr>
                        <p:cNvPr id="60" name="Straight Arrow Connector 59">
                          <a:extLst>
                            <a:ext uri="{FF2B5EF4-FFF2-40B4-BE49-F238E27FC236}">
                              <a16:creationId xmlns:a16="http://schemas.microsoft.com/office/drawing/2014/main" id="{022DBC9D-9E4E-449F-A7B3-6BAE232CD4A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-76200" y="0"/>
                          <a:ext cx="75247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1" name="Straight Connector 60">
                          <a:extLst>
                            <a:ext uri="{FF2B5EF4-FFF2-40B4-BE49-F238E27FC236}">
                              <a16:creationId xmlns:a16="http://schemas.microsoft.com/office/drawing/2014/main" id="{767085C2-14B9-4928-BA76-F7452CF6BEE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1500" y="3000"/>
                          <a:ext cx="0" cy="2339881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3290DE01-D8FC-41E3-886F-440E9AB97AE2}"/>
                      </a:ext>
                    </a:extLst>
                  </p:cNvPr>
                  <p:cNvGrpSpPr/>
                  <p:nvPr/>
                </p:nvGrpSpPr>
                <p:grpSpPr>
                  <a:xfrm>
                    <a:off x="5398618" y="1455725"/>
                    <a:ext cx="381000" cy="1244710"/>
                    <a:chOff x="0" y="0"/>
                    <a:chExt cx="381000" cy="1244710"/>
                  </a:xfrm>
                </p:grpSpPr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99F83D94-27EF-4FBF-8F93-DFE73127C20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1244710"/>
                      <a:ext cx="381000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7D6625B8-DE8D-41B9-91C9-544014E4D4D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0"/>
                      <a:ext cx="381000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6" name="Text Box 106">
                  <a:extLst>
                    <a:ext uri="{FF2B5EF4-FFF2-40B4-BE49-F238E27FC236}">
                      <a16:creationId xmlns:a16="http://schemas.microsoft.com/office/drawing/2014/main" id="{BB0B1C39-9C8D-44B6-B362-D0A79CB4A148}"/>
                    </a:ext>
                  </a:extLst>
                </p:cNvPr>
                <p:cNvSpPr txBox="1"/>
                <p:nvPr/>
              </p:nvSpPr>
              <p:spPr>
                <a:xfrm>
                  <a:off x="7169150" y="161927"/>
                  <a:ext cx="1311886" cy="573335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en-AU" sz="1100" b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ResNext101-32x4d</a:t>
                  </a:r>
                  <a:endParaRPr lang="en-AU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A94A415E-D458-44F1-80BA-0A1A9A574742}"/>
                    </a:ext>
                  </a:extLst>
                </p:cNvPr>
                <p:cNvCxnSpPr/>
                <p:nvPr/>
              </p:nvCxnSpPr>
              <p:spPr>
                <a:xfrm>
                  <a:off x="6400800" y="428625"/>
                  <a:ext cx="652912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000274A8-4441-4450-A6F7-B921B5B9167A}"/>
                    </a:ext>
                  </a:extLst>
                </p:cNvPr>
                <p:cNvCxnSpPr/>
                <p:nvPr/>
              </p:nvCxnSpPr>
              <p:spPr>
                <a:xfrm>
                  <a:off x="8582025" y="444500"/>
                  <a:ext cx="652912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 Box 110">
                  <a:extLst>
                    <a:ext uri="{FF2B5EF4-FFF2-40B4-BE49-F238E27FC236}">
                      <a16:creationId xmlns:a16="http://schemas.microsoft.com/office/drawing/2014/main" id="{007EA6BD-901C-41DC-A2BD-CE6A99CBBBF0}"/>
                    </a:ext>
                  </a:extLst>
                </p:cNvPr>
                <p:cNvSpPr txBox="1"/>
                <p:nvPr/>
              </p:nvSpPr>
              <p:spPr>
                <a:xfrm>
                  <a:off x="9394825" y="292100"/>
                  <a:ext cx="710795" cy="299403"/>
                </a:xfrm>
                <a:prstGeom prst="rect">
                  <a:avLst/>
                </a:prstGeom>
                <a:solidFill>
                  <a:schemeClr val="lt1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0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Outputs</a:t>
                  </a:r>
                  <a:endParaRPr lang="en-AU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0F39E2B-E31D-47F0-8DFA-31BE7BA142C0}"/>
                  </a:ext>
                </a:extLst>
              </p:cNvPr>
              <p:cNvGrpSpPr/>
              <p:nvPr/>
            </p:nvGrpSpPr>
            <p:grpSpPr>
              <a:xfrm>
                <a:off x="2593074" y="0"/>
                <a:ext cx="2212340" cy="870585"/>
                <a:chOff x="0" y="0"/>
                <a:chExt cx="2212626" cy="871202"/>
              </a:xfrm>
            </p:grpSpPr>
            <p:sp>
              <p:nvSpPr>
                <p:cNvPr id="35" name="Text Box 56">
                  <a:extLst>
                    <a:ext uri="{FF2B5EF4-FFF2-40B4-BE49-F238E27FC236}">
                      <a16:creationId xmlns:a16="http://schemas.microsoft.com/office/drawing/2014/main" id="{EFA5923C-B280-4C4A-BF97-202BD4FD351C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2212626" cy="871202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0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  <a:endParaRPr lang="en-AU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0C5289C5-2086-4BA7-BB39-AF23D289BD6E}"/>
                    </a:ext>
                  </a:extLst>
                </p:cNvPr>
                <p:cNvGrpSpPr/>
                <p:nvPr/>
              </p:nvGrpSpPr>
              <p:grpSpPr>
                <a:xfrm>
                  <a:off x="57150" y="53975"/>
                  <a:ext cx="2088515" cy="768985"/>
                  <a:chOff x="0" y="0"/>
                  <a:chExt cx="2088515" cy="768985"/>
                </a:xfrm>
              </p:grpSpPr>
              <p:sp>
                <p:nvSpPr>
                  <p:cNvPr id="37" name="Text Box 23">
                    <a:extLst>
                      <a:ext uri="{FF2B5EF4-FFF2-40B4-BE49-F238E27FC236}">
                        <a16:creationId xmlns:a16="http://schemas.microsoft.com/office/drawing/2014/main" id="{0003B302-4260-45C6-A74C-1E4505995BF2}"/>
                      </a:ext>
                    </a:extLst>
                  </p:cNvPr>
                  <p:cNvSpPr txBox="1"/>
                  <p:nvPr/>
                </p:nvSpPr>
                <p:spPr>
                  <a:xfrm>
                    <a:off x="3175" y="0"/>
                    <a:ext cx="1130061" cy="239187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PlaneResLayer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Text Box 24">
                    <a:extLst>
                      <a:ext uri="{FF2B5EF4-FFF2-40B4-BE49-F238E27FC236}">
                        <a16:creationId xmlns:a16="http://schemas.microsoft.com/office/drawing/2014/main" id="{62640385-E39D-4935-987E-99FCEF402FAB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266700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PlaneResLayer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Text Box 25">
                    <a:extLst>
                      <a:ext uri="{FF2B5EF4-FFF2-40B4-BE49-F238E27FC236}">
                        <a16:creationId xmlns:a16="http://schemas.microsoft.com/office/drawing/2014/main" id="{D7988BB7-3345-4FC7-A723-F7ACF9DE7A3F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530225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PlaneResLayer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Text Box 45">
                    <a:extLst>
                      <a:ext uri="{FF2B5EF4-FFF2-40B4-BE49-F238E27FC236}">
                        <a16:creationId xmlns:a16="http://schemas.microsoft.com/office/drawing/2014/main" id="{BCB4FA07-002C-4312-A506-7738CCCBEE5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8450" y="69850"/>
                    <a:ext cx="520065" cy="629285"/>
                  </a:xfrm>
                  <a:prstGeom prst="rect">
                    <a:avLst/>
                  </a:prstGeom>
                  <a:solidFill>
                    <a:schemeClr val="lt1"/>
                  </a:solidFill>
                  <a:ln w="190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Conv Block</a:t>
                    </a:r>
                    <a:endParaRPr lang="en-AU" sz="105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A7B384C5-B9AC-4BE4-A16A-73D9757B385D}"/>
                      </a:ext>
                    </a:extLst>
                  </p:cNvPr>
                  <p:cNvCxnSpPr/>
                  <p:nvPr/>
                </p:nvCxnSpPr>
                <p:spPr>
                  <a:xfrm>
                    <a:off x="1146175" y="139700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A7F31AD-F6C5-4BBF-9F66-A7FC6E6D52FD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393700"/>
                    <a:ext cx="373380" cy="4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2D521CB9-9D7B-4322-8699-C616D30F7FDC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657225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F4DA81C7-065B-45E6-A26E-5BBF2D906EDD}"/>
                      </a:ext>
                    </a:extLst>
                  </p:cNvPr>
                  <p:cNvCxnSpPr/>
                  <p:nvPr/>
                </p:nvCxnSpPr>
                <p:spPr>
                  <a:xfrm>
                    <a:off x="1304925" y="139700"/>
                    <a:ext cx="3810" cy="51805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199B3AC-2D37-4958-B2FC-CBD7A73F52CA}"/>
                  </a:ext>
                </a:extLst>
              </p:cNvPr>
              <p:cNvGrpSpPr/>
              <p:nvPr/>
            </p:nvGrpSpPr>
            <p:grpSpPr>
              <a:xfrm>
                <a:off x="2586250" y="1071350"/>
                <a:ext cx="2212626" cy="871202"/>
                <a:chOff x="0" y="0"/>
                <a:chExt cx="2212626" cy="871202"/>
              </a:xfrm>
            </p:grpSpPr>
            <p:sp>
              <p:nvSpPr>
                <p:cNvPr id="25" name="Text Box 117">
                  <a:extLst>
                    <a:ext uri="{FF2B5EF4-FFF2-40B4-BE49-F238E27FC236}">
                      <a16:creationId xmlns:a16="http://schemas.microsoft.com/office/drawing/2014/main" id="{30ADC878-E0FC-4ECB-A47A-C12602E90CAF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2212626" cy="871202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0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  <a:endParaRPr lang="en-AU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1791B16-B645-42A2-AC61-59874C8DD7F5}"/>
                    </a:ext>
                  </a:extLst>
                </p:cNvPr>
                <p:cNvGrpSpPr/>
                <p:nvPr/>
              </p:nvGrpSpPr>
              <p:grpSpPr>
                <a:xfrm>
                  <a:off x="57150" y="53975"/>
                  <a:ext cx="2088515" cy="768985"/>
                  <a:chOff x="0" y="0"/>
                  <a:chExt cx="2088515" cy="768985"/>
                </a:xfrm>
              </p:grpSpPr>
              <p:sp>
                <p:nvSpPr>
                  <p:cNvPr id="27" name="Text Box 119">
                    <a:extLst>
                      <a:ext uri="{FF2B5EF4-FFF2-40B4-BE49-F238E27FC236}">
                        <a16:creationId xmlns:a16="http://schemas.microsoft.com/office/drawing/2014/main" id="{0A60C96F-4DDB-4C7B-B38C-0D63220E5221}"/>
                      </a:ext>
                    </a:extLst>
                  </p:cNvPr>
                  <p:cNvSpPr txBox="1"/>
                  <p:nvPr/>
                </p:nvSpPr>
                <p:spPr>
                  <a:xfrm>
                    <a:off x="3175" y="0"/>
                    <a:ext cx="1130061" cy="239187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ShpereResLayer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Text Box 120">
                    <a:extLst>
                      <a:ext uri="{FF2B5EF4-FFF2-40B4-BE49-F238E27FC236}">
                        <a16:creationId xmlns:a16="http://schemas.microsoft.com/office/drawing/2014/main" id="{9A1E0E16-D2ED-4DB2-A793-C5EC8D3CA09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266700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ShpereResLayer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Text Box 121">
                    <a:extLst>
                      <a:ext uri="{FF2B5EF4-FFF2-40B4-BE49-F238E27FC236}">
                        <a16:creationId xmlns:a16="http://schemas.microsoft.com/office/drawing/2014/main" id="{F69046C2-43FD-4C70-88B1-A6E2E21D044D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530225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ShpereResLayer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Text Box 122">
                    <a:extLst>
                      <a:ext uri="{FF2B5EF4-FFF2-40B4-BE49-F238E27FC236}">
                        <a16:creationId xmlns:a16="http://schemas.microsoft.com/office/drawing/2014/main" id="{D74EF0EA-ACD7-499F-9B17-89ABF849AEFA}"/>
                      </a:ext>
                    </a:extLst>
                  </p:cNvPr>
                  <p:cNvSpPr txBox="1"/>
                  <p:nvPr/>
                </p:nvSpPr>
                <p:spPr>
                  <a:xfrm>
                    <a:off x="1568450" y="69850"/>
                    <a:ext cx="520065" cy="629285"/>
                  </a:xfrm>
                  <a:prstGeom prst="rect">
                    <a:avLst/>
                  </a:prstGeom>
                  <a:solidFill>
                    <a:schemeClr val="lt1"/>
                  </a:solidFill>
                  <a:ln w="190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Conv Block</a:t>
                    </a:r>
                    <a:endParaRPr lang="en-AU" sz="105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4B2F4DE2-5783-4BF9-B6C0-90DBA883D97E}"/>
                      </a:ext>
                    </a:extLst>
                  </p:cNvPr>
                  <p:cNvCxnSpPr/>
                  <p:nvPr/>
                </p:nvCxnSpPr>
                <p:spPr>
                  <a:xfrm>
                    <a:off x="1146175" y="139700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6D93B76A-B5B4-4CAE-9702-EDE0072EA3CF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393700"/>
                    <a:ext cx="373380" cy="4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2CD73751-07CC-4B61-9E14-0B8F08A9DB18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657225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1C9F976-D58D-4E58-B648-6D5753001F36}"/>
                      </a:ext>
                    </a:extLst>
                  </p:cNvPr>
                  <p:cNvCxnSpPr/>
                  <p:nvPr/>
                </p:nvCxnSpPr>
                <p:spPr>
                  <a:xfrm>
                    <a:off x="1304925" y="139700"/>
                    <a:ext cx="3810" cy="51805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FBFE8CA-F407-428C-8A2B-BB37DFCDF565}"/>
                  </a:ext>
                </a:extLst>
              </p:cNvPr>
              <p:cNvGrpSpPr/>
              <p:nvPr/>
            </p:nvGrpSpPr>
            <p:grpSpPr>
              <a:xfrm>
                <a:off x="2586250" y="2183642"/>
                <a:ext cx="2212340" cy="870585"/>
                <a:chOff x="0" y="0"/>
                <a:chExt cx="2212626" cy="871202"/>
              </a:xfrm>
            </p:grpSpPr>
            <p:sp>
              <p:nvSpPr>
                <p:cNvPr id="15" name="Text Box 128">
                  <a:extLst>
                    <a:ext uri="{FF2B5EF4-FFF2-40B4-BE49-F238E27FC236}">
                      <a16:creationId xmlns:a16="http://schemas.microsoft.com/office/drawing/2014/main" id="{A51B7220-24C5-4E61-A565-B670D15764BD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2212626" cy="871202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0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  <a:endParaRPr lang="en-AU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170228B-7140-4BA4-962C-1A1545F6D1A8}"/>
                    </a:ext>
                  </a:extLst>
                </p:cNvPr>
                <p:cNvGrpSpPr/>
                <p:nvPr/>
              </p:nvGrpSpPr>
              <p:grpSpPr>
                <a:xfrm>
                  <a:off x="57150" y="53975"/>
                  <a:ext cx="2088515" cy="768985"/>
                  <a:chOff x="0" y="0"/>
                  <a:chExt cx="2088515" cy="768985"/>
                </a:xfrm>
              </p:grpSpPr>
              <p:sp>
                <p:nvSpPr>
                  <p:cNvPr id="17" name="Text Box 130">
                    <a:extLst>
                      <a:ext uri="{FF2B5EF4-FFF2-40B4-BE49-F238E27FC236}">
                        <a16:creationId xmlns:a16="http://schemas.microsoft.com/office/drawing/2014/main" id="{23E6A6D5-0958-49F0-A930-31A5AC5DD0FC}"/>
                      </a:ext>
                    </a:extLst>
                  </p:cNvPr>
                  <p:cNvSpPr txBox="1"/>
                  <p:nvPr/>
                </p:nvSpPr>
                <p:spPr>
                  <a:xfrm>
                    <a:off x="3175" y="0"/>
                    <a:ext cx="1130061" cy="239187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CylResLayer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 Box 131">
                    <a:extLst>
                      <a:ext uri="{FF2B5EF4-FFF2-40B4-BE49-F238E27FC236}">
                        <a16:creationId xmlns:a16="http://schemas.microsoft.com/office/drawing/2014/main" id="{9D00E07E-4838-4EA8-B89C-BF5DD07FF95D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266700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CylResLayer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 Box 132">
                    <a:extLst>
                      <a:ext uri="{FF2B5EF4-FFF2-40B4-BE49-F238E27FC236}">
                        <a16:creationId xmlns:a16="http://schemas.microsoft.com/office/drawing/2014/main" id="{F0B3C028-783E-4CC4-A3E1-4807D17270DB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530225"/>
                    <a:ext cx="1129665" cy="23876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CylResLayer</a:t>
                    </a:r>
                    <a:endParaRPr lang="en-AU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 Box 133">
                    <a:extLst>
                      <a:ext uri="{FF2B5EF4-FFF2-40B4-BE49-F238E27FC236}">
                        <a16:creationId xmlns:a16="http://schemas.microsoft.com/office/drawing/2014/main" id="{F0C03541-C6F8-4DE3-8B46-FE93BF8390E2}"/>
                      </a:ext>
                    </a:extLst>
                  </p:cNvPr>
                  <p:cNvSpPr txBox="1"/>
                  <p:nvPr/>
                </p:nvSpPr>
                <p:spPr>
                  <a:xfrm>
                    <a:off x="1568450" y="69850"/>
                    <a:ext cx="520065" cy="629285"/>
                  </a:xfrm>
                  <a:prstGeom prst="rect">
                    <a:avLst/>
                  </a:prstGeom>
                  <a:solidFill>
                    <a:schemeClr val="lt1"/>
                  </a:solidFill>
                  <a:ln w="190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Conv Block</a:t>
                    </a:r>
                    <a:endParaRPr lang="en-AU" sz="105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DC3B18FA-9CB4-4771-B372-0B0A3F933651}"/>
                      </a:ext>
                    </a:extLst>
                  </p:cNvPr>
                  <p:cNvCxnSpPr/>
                  <p:nvPr/>
                </p:nvCxnSpPr>
                <p:spPr>
                  <a:xfrm>
                    <a:off x="1146175" y="139700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7CBC6EA5-F81B-4C2F-B325-345AFA15AA6B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393700"/>
                    <a:ext cx="373380" cy="4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5FDEDA2-3680-4E29-A547-FDC20EF7626E}"/>
                      </a:ext>
                    </a:extLst>
                  </p:cNvPr>
                  <p:cNvCxnSpPr/>
                  <p:nvPr/>
                </p:nvCxnSpPr>
                <p:spPr>
                  <a:xfrm>
                    <a:off x="1152525" y="657225"/>
                    <a:ext cx="1557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8B7A4832-4F6A-4A81-9846-31C4456AC803}"/>
                      </a:ext>
                    </a:extLst>
                  </p:cNvPr>
                  <p:cNvCxnSpPr/>
                  <p:nvPr/>
                </p:nvCxnSpPr>
                <p:spPr>
                  <a:xfrm>
                    <a:off x="1304925" y="139700"/>
                    <a:ext cx="3810" cy="51805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" name="Text Box 138">
                <a:extLst>
                  <a:ext uri="{FF2B5EF4-FFF2-40B4-BE49-F238E27FC236}">
                    <a16:creationId xmlns:a16="http://schemas.microsoft.com/office/drawing/2014/main" id="{CB488F08-A227-4924-9866-3FFC5A2994CC}"/>
                  </a:ext>
                </a:extLst>
              </p:cNvPr>
              <p:cNvSpPr txBox="1"/>
              <p:nvPr/>
            </p:nvSpPr>
            <p:spPr>
              <a:xfrm>
                <a:off x="5139829" y="866622"/>
                <a:ext cx="2034698" cy="34400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sz="1000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[B, 3*</a:t>
                </a:r>
                <a:r>
                  <a:rPr lang="en-AU" sz="1000" b="1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ConvBlock_out</a:t>
                </a:r>
                <a:r>
                  <a:rPr lang="en-AU" sz="1000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H, W]</a:t>
                </a:r>
                <a:endParaRPr lang="en-AU" sz="1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Box 139">
                <a:extLst>
                  <a:ext uri="{FF2B5EF4-FFF2-40B4-BE49-F238E27FC236}">
                    <a16:creationId xmlns:a16="http://schemas.microsoft.com/office/drawing/2014/main" id="{226AE142-32BA-4C70-A870-1904D377975A}"/>
                  </a:ext>
                </a:extLst>
              </p:cNvPr>
              <p:cNvSpPr txBox="1"/>
              <p:nvPr/>
            </p:nvSpPr>
            <p:spPr>
              <a:xfrm>
                <a:off x="3104865" y="3057099"/>
                <a:ext cx="1061321" cy="34400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ResBlocks</a:t>
                </a:r>
                <a:endParaRPr lang="en-AU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76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3D86F30-B34A-4EBE-8E2A-A6EEDCADC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14692"/>
                <a:ext cx="3866995" cy="2733458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Incorporate normalized X,Y mesh coordinates for each pixel with depth image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Change the shape of the tensor to a list of point form : [B, 3, H, W]          [B, 3, H*W]</a:t>
                </a:r>
              </a:p>
              <a:p>
                <a:r>
                  <a:rPr lang="en-AU" dirty="0"/>
                  <a:t>	</a:t>
                </a:r>
              </a:p>
              <a:p>
                <a:r>
                  <a:rPr lang="en-AU" dirty="0"/>
                  <a:t>Each batch item then has the form:</a:t>
                </a:r>
              </a:p>
              <a:p>
                <a:r>
                  <a:rPr lang="en-AU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1)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2)</m:t>
                              </m:r>
                            </m:e>
                          </m:mr>
                          <m:m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3D86F30-B34A-4EBE-8E2A-A6EEDCADC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14692"/>
                <a:ext cx="3866995" cy="2733458"/>
              </a:xfrm>
              <a:blipFill>
                <a:blip r:embed="rId3"/>
                <a:stretch>
                  <a:fillRect t="-2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Prepare the data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7EF4C84-60F6-45BA-BE93-9B2AC4F36653}"/>
              </a:ext>
            </a:extLst>
          </p:cNvPr>
          <p:cNvGrpSpPr/>
          <p:nvPr/>
        </p:nvGrpSpPr>
        <p:grpSpPr>
          <a:xfrm>
            <a:off x="4284313" y="1854618"/>
            <a:ext cx="4743450" cy="1730318"/>
            <a:chOff x="4151118" y="330618"/>
            <a:chExt cx="4743450" cy="173031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1A2A9D1-6EA6-4367-9951-E3CB391F4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1118" y="466386"/>
              <a:ext cx="4743450" cy="159455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CAB2B3-A8A7-428F-B11A-C2C6C9BFA4D4}"/>
                </a:ext>
              </a:extLst>
            </p:cNvPr>
            <p:cNvSpPr/>
            <p:nvPr/>
          </p:nvSpPr>
          <p:spPr>
            <a:xfrm>
              <a:off x="4151118" y="330618"/>
              <a:ext cx="1112489" cy="117380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08F9121-622F-47AD-8A77-0018E3E35919}"/>
              </a:ext>
            </a:extLst>
          </p:cNvPr>
          <p:cNvCxnSpPr/>
          <p:nvPr/>
        </p:nvCxnSpPr>
        <p:spPr>
          <a:xfrm>
            <a:off x="1990725" y="2247900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E997A61-4518-4A2D-9B80-D05A3F1BD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4728"/>
            <a:ext cx="7261922" cy="575411"/>
          </a:xfrm>
        </p:spPr>
        <p:txBody>
          <a:bodyPr>
            <a:normAutofit/>
          </a:bodyPr>
          <a:lstStyle/>
          <a:p>
            <a:r>
              <a:rPr lang="en-AU" dirty="0"/>
              <a:t>Key elements</a:t>
            </a:r>
          </a:p>
        </p:txBody>
      </p:sp>
    </p:spTree>
    <p:extLst>
      <p:ext uri="{BB962C8B-B14F-4D97-AF65-F5344CB8AC3E}">
        <p14:creationId xmlns:p14="http://schemas.microsoft.com/office/powerpoint/2010/main" val="33500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86F30-B34A-4EBE-8E2A-A6EEDCAD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692"/>
            <a:ext cx="3866995" cy="2733458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3 </a:t>
            </a:r>
            <a:r>
              <a:rPr lang="en-AU" dirty="0" err="1"/>
              <a:t>ResBlock</a:t>
            </a:r>
            <a:endParaRPr lang="en-AU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3 </a:t>
            </a:r>
            <a:r>
              <a:rPr lang="en-AU" dirty="0" err="1"/>
              <a:t>ResLayers</a:t>
            </a:r>
            <a:r>
              <a:rPr lang="en-AU" dirty="0"/>
              <a:t>  for Each </a:t>
            </a:r>
            <a:r>
              <a:rPr lang="en-AU" dirty="0" err="1"/>
              <a:t>ResBlock</a:t>
            </a:r>
            <a:r>
              <a:rPr lang="en-AU" dirty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 3 residual images are concatenated along the channel axis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 three channel residual image is fed to a small convolutional neural network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Output is a stacked along the channel axis</a:t>
            </a:r>
          </a:p>
          <a:p>
            <a:pPr>
              <a:lnSpc>
                <a:spcPct val="150000"/>
              </a:lnSpc>
            </a:pPr>
            <a:r>
              <a:rPr lang="en-AU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 Residuals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7EF4C84-60F6-45BA-BE93-9B2AC4F36653}"/>
              </a:ext>
            </a:extLst>
          </p:cNvPr>
          <p:cNvGrpSpPr/>
          <p:nvPr/>
        </p:nvGrpSpPr>
        <p:grpSpPr>
          <a:xfrm>
            <a:off x="4284313" y="895350"/>
            <a:ext cx="4743450" cy="1730318"/>
            <a:chOff x="4151118" y="330618"/>
            <a:chExt cx="4743450" cy="173031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1A2A9D1-6EA6-4367-9951-E3CB391F4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118" y="466386"/>
              <a:ext cx="4743450" cy="159455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CAB2B3-A8A7-428F-B11A-C2C6C9BFA4D4}"/>
                </a:ext>
              </a:extLst>
            </p:cNvPr>
            <p:cNvSpPr/>
            <p:nvPr/>
          </p:nvSpPr>
          <p:spPr>
            <a:xfrm>
              <a:off x="5057930" y="330618"/>
              <a:ext cx="1596327" cy="16764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0A53E2E-AF18-4957-8B98-9761136A3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70" t="60206" r="50000" b="-735"/>
          <a:stretch/>
        </p:blipFill>
        <p:spPr>
          <a:xfrm>
            <a:off x="4727664" y="2761436"/>
            <a:ext cx="3590358" cy="175763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93BA36-223A-43C5-8F36-AB5CF7F9AF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4728"/>
            <a:ext cx="7261922" cy="575411"/>
          </a:xfrm>
        </p:spPr>
        <p:txBody>
          <a:bodyPr>
            <a:normAutofit/>
          </a:bodyPr>
          <a:lstStyle/>
          <a:p>
            <a:r>
              <a:rPr lang="en-AU" dirty="0"/>
              <a:t>Key elements</a:t>
            </a:r>
          </a:p>
        </p:txBody>
      </p:sp>
    </p:spTree>
    <p:extLst>
      <p:ext uri="{BB962C8B-B14F-4D97-AF65-F5344CB8AC3E}">
        <p14:creationId xmlns:p14="http://schemas.microsoft.com/office/powerpoint/2010/main" val="2816488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86F30-B34A-4EBE-8E2A-A6EEDCAD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692"/>
            <a:ext cx="3866995" cy="2733458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First convolution layer of ResNext101-32-4d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Last linear fully connected layer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Number of classes to predict</a:t>
            </a:r>
          </a:p>
          <a:p>
            <a:pPr>
              <a:lnSpc>
                <a:spcPct val="150000"/>
              </a:lnSpc>
            </a:pPr>
            <a:r>
              <a:rPr lang="en-AU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 ResNext101_32-4d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7EF4C84-60F6-45BA-BE93-9B2AC4F36653}"/>
              </a:ext>
            </a:extLst>
          </p:cNvPr>
          <p:cNvGrpSpPr/>
          <p:nvPr/>
        </p:nvGrpSpPr>
        <p:grpSpPr>
          <a:xfrm>
            <a:off x="4274788" y="1714500"/>
            <a:ext cx="4743450" cy="1730318"/>
            <a:chOff x="4151118" y="330618"/>
            <a:chExt cx="4743450" cy="173031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1A2A9D1-6EA6-4367-9951-E3CB391F4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118" y="466386"/>
              <a:ext cx="4743450" cy="159455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CAB2B3-A8A7-428F-B11A-C2C6C9BFA4D4}"/>
                </a:ext>
              </a:extLst>
            </p:cNvPr>
            <p:cNvSpPr/>
            <p:nvPr/>
          </p:nvSpPr>
          <p:spPr>
            <a:xfrm>
              <a:off x="6640859" y="330618"/>
              <a:ext cx="1596327" cy="78105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9CF1D7A-6090-42FC-AE6E-0B4A9AD8CF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4728"/>
            <a:ext cx="7261922" cy="575411"/>
          </a:xfrm>
        </p:spPr>
        <p:txBody>
          <a:bodyPr>
            <a:normAutofit/>
          </a:bodyPr>
          <a:lstStyle/>
          <a:p>
            <a:r>
              <a:rPr lang="en-AU" dirty="0"/>
              <a:t>Modified elements in ResNext101_32-4d</a:t>
            </a:r>
          </a:p>
        </p:txBody>
      </p:sp>
    </p:spTree>
    <p:extLst>
      <p:ext uri="{BB962C8B-B14F-4D97-AF65-F5344CB8AC3E}">
        <p14:creationId xmlns:p14="http://schemas.microsoft.com/office/powerpoint/2010/main" val="342561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86F30-B34A-4EBE-8E2A-A6EEDCAD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047" y="1162149"/>
            <a:ext cx="5149868" cy="2733458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Weight clipper : keep parametric primitives parameters within 0,1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Tuneable learning rate for the </a:t>
            </a:r>
            <a:r>
              <a:rPr lang="en-AU" dirty="0" err="1"/>
              <a:t>ResidualNet</a:t>
            </a:r>
            <a:r>
              <a:rPr lang="en-AU" dirty="0"/>
              <a:t> layer (fixed)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Confusion matrix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Primitive evolution throughout training</a:t>
            </a:r>
          </a:p>
          <a:p>
            <a:pPr>
              <a:lnSpc>
                <a:spcPct val="150000"/>
              </a:lnSpc>
            </a:pPr>
            <a:r>
              <a:rPr lang="en-AU" b="1" dirty="0"/>
              <a:t>NEW: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Random initialization of the primitives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Pretraining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Image downsizing for faster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Focal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Weighted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Batch Norm and tanh activation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features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1A2A9D1-6EA6-4367-9951-E3CB391F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88" y="1850268"/>
            <a:ext cx="4743450" cy="1594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D1EA1-BD82-4EAE-85D4-394053206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08384" y="2657475"/>
            <a:ext cx="533399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34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: </a:t>
            </a:r>
            <a:r>
              <a:rPr lang="en-AU" dirty="0" err="1"/>
              <a:t>ShapeNet</a:t>
            </a:r>
            <a:r>
              <a:rPr lang="en-AU" dirty="0"/>
              <a:t> - PCRN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3C94A-7888-4FF4-B728-DE403E9D9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5487" y="3590986"/>
            <a:ext cx="2336180" cy="378445"/>
          </a:xfrm>
        </p:spPr>
        <p:txBody>
          <a:bodyPr/>
          <a:lstStyle/>
          <a:p>
            <a:r>
              <a:rPr lang="en-AU" dirty="0"/>
              <a:t>Learning curves</a:t>
            </a:r>
          </a:p>
          <a:p>
            <a:r>
              <a:rPr lang="en-AU" dirty="0"/>
              <a:t>Test accuracy : 89,69%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EAD538-60EA-4256-A860-95FF278228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6281" y="3450181"/>
            <a:ext cx="2336180" cy="378445"/>
          </a:xfrm>
        </p:spPr>
        <p:txBody>
          <a:bodyPr/>
          <a:lstStyle/>
          <a:p>
            <a:r>
              <a:rPr lang="en-AU" dirty="0"/>
              <a:t>Primitive evolution without layer specific learning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386592-3339-4A0E-8761-EC8835F7EE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8569" y="3461780"/>
            <a:ext cx="2336180" cy="378445"/>
          </a:xfrm>
        </p:spPr>
        <p:txBody>
          <a:bodyPr/>
          <a:lstStyle/>
          <a:p>
            <a:r>
              <a:rPr lang="en-AU" dirty="0"/>
              <a:t>Primitive evolution with layer specific learning rate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183DA1B-7709-48BC-91DF-B6E45F4E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748" y="1247144"/>
            <a:ext cx="2884037" cy="216302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34B1CFE-457F-45E7-86A5-C74E882FAC56}"/>
              </a:ext>
            </a:extLst>
          </p:cNvPr>
          <p:cNvGrpSpPr/>
          <p:nvPr/>
        </p:nvGrpSpPr>
        <p:grpSpPr>
          <a:xfrm>
            <a:off x="677634" y="1205837"/>
            <a:ext cx="2724581" cy="2284194"/>
            <a:chOff x="419217" y="1205837"/>
            <a:chExt cx="2724581" cy="228419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3C9BAE-30A0-41CF-A70A-E8E82E576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99" t="9876" r="7680" b="6056"/>
            <a:stretch/>
          </p:blipFill>
          <p:spPr>
            <a:xfrm>
              <a:off x="419217" y="1474213"/>
              <a:ext cx="2724581" cy="201581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40E117-68A1-4361-8B17-1A2BA62180CC}"/>
                </a:ext>
              </a:extLst>
            </p:cNvPr>
            <p:cNvSpPr txBox="1"/>
            <p:nvPr/>
          </p:nvSpPr>
          <p:spPr>
            <a:xfrm>
              <a:off x="747919" y="1328947"/>
              <a:ext cx="6804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Loss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DB8DA4-6A43-4435-AB7E-41344DC5F610}"/>
                </a:ext>
              </a:extLst>
            </p:cNvPr>
            <p:cNvSpPr txBox="1"/>
            <p:nvPr/>
          </p:nvSpPr>
          <p:spPr>
            <a:xfrm>
              <a:off x="2097968" y="1205837"/>
              <a:ext cx="6804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Validation 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A33FBB-92DB-499E-9738-8D6DFEA53B0C}"/>
                </a:ext>
              </a:extLst>
            </p:cNvPr>
            <p:cNvSpPr txBox="1"/>
            <p:nvPr/>
          </p:nvSpPr>
          <p:spPr>
            <a:xfrm>
              <a:off x="1313650" y="1544391"/>
              <a:ext cx="4936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Training</a:t>
              </a:r>
            </a:p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Validation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38E218-28AE-4880-A4A4-2596240C0ECF}"/>
                </a:ext>
              </a:extLst>
            </p:cNvPr>
            <p:cNvCxnSpPr/>
            <p:nvPr/>
          </p:nvCxnSpPr>
          <p:spPr>
            <a:xfrm>
              <a:off x="1179289" y="1625600"/>
              <a:ext cx="166028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BD466B6-0530-4CC5-84AF-A2EB5BED1803}"/>
                </a:ext>
              </a:extLst>
            </p:cNvPr>
            <p:cNvCxnSpPr/>
            <p:nvPr/>
          </p:nvCxnSpPr>
          <p:spPr>
            <a:xfrm>
              <a:off x="1179289" y="1704109"/>
              <a:ext cx="166028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4BA2809-B2B9-44FE-A9AF-A713BD67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488" y="1328947"/>
            <a:ext cx="2884037" cy="216302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54F5A4F-76C6-413F-9A6E-8A6E82B1212B}"/>
              </a:ext>
            </a:extLst>
          </p:cNvPr>
          <p:cNvGrpSpPr/>
          <p:nvPr/>
        </p:nvGrpSpPr>
        <p:grpSpPr>
          <a:xfrm>
            <a:off x="623538" y="1205837"/>
            <a:ext cx="2726635" cy="2262783"/>
            <a:chOff x="365121" y="1205837"/>
            <a:chExt cx="2726635" cy="226278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39F581B-448D-4799-90E8-FE1FD526E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121" y="1423644"/>
              <a:ext cx="2726635" cy="20449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9F4D17-1A96-4ECB-849D-8AD6165D6FD1}"/>
                </a:ext>
              </a:extLst>
            </p:cNvPr>
            <p:cNvSpPr txBox="1"/>
            <p:nvPr/>
          </p:nvSpPr>
          <p:spPr>
            <a:xfrm>
              <a:off x="747919" y="1328947"/>
              <a:ext cx="6804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Loss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922A2D-5268-4E29-ADE1-F7B14B72513D}"/>
                </a:ext>
              </a:extLst>
            </p:cNvPr>
            <p:cNvSpPr txBox="1"/>
            <p:nvPr/>
          </p:nvSpPr>
          <p:spPr>
            <a:xfrm>
              <a:off x="2097968" y="1205837"/>
              <a:ext cx="6804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Validation Accuracy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5BBC40-7708-4A36-A1BB-82AC12A48270}"/>
                </a:ext>
              </a:extLst>
            </p:cNvPr>
            <p:cNvSpPr txBox="1"/>
            <p:nvPr/>
          </p:nvSpPr>
          <p:spPr>
            <a:xfrm>
              <a:off x="1313650" y="1544391"/>
              <a:ext cx="4936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Training</a:t>
              </a:r>
            </a:p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Validation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6B9CF7-E9A1-4243-9075-547070BDB9D9}"/>
                </a:ext>
              </a:extLst>
            </p:cNvPr>
            <p:cNvCxnSpPr/>
            <p:nvPr/>
          </p:nvCxnSpPr>
          <p:spPr>
            <a:xfrm>
              <a:off x="1179289" y="1625600"/>
              <a:ext cx="166028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153A02-06DA-422D-B354-0DD18A33DC8A}"/>
                </a:ext>
              </a:extLst>
            </p:cNvPr>
            <p:cNvCxnSpPr/>
            <p:nvPr/>
          </p:nvCxnSpPr>
          <p:spPr>
            <a:xfrm>
              <a:off x="1179289" y="1704109"/>
              <a:ext cx="166028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968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Results : </a:t>
            </a:r>
            <a:r>
              <a:rPr lang="en-AU" sz="2000" dirty="0" err="1"/>
              <a:t>ShapeNet</a:t>
            </a:r>
            <a:r>
              <a:rPr lang="en-AU" sz="2000" dirty="0"/>
              <a:t>- PCRN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EAD538-60EA-4256-A860-95FF278228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734742"/>
            <a:ext cx="2336180" cy="378445"/>
          </a:xfrm>
        </p:spPr>
        <p:txBody>
          <a:bodyPr/>
          <a:lstStyle/>
          <a:p>
            <a:r>
              <a:rPr lang="en-AU" dirty="0"/>
              <a:t>Confusion Matrix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D7A6C-945B-47F6-A876-9C793A81B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1342" y="1101132"/>
            <a:ext cx="2332038" cy="1781215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Phone is mistaken for cellular 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Chair is mistaken for sofa or bench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Table is mistaken for bench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Loudspeaker is mistaken for cabinet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etc,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BCA1A-A0A4-429B-AFA2-E07CF379F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6250" l="13750" r="94844">
                        <a14:foregroundMark x1="33438" y1="13542" x2="33438" y2="13542"/>
                        <a14:foregroundMark x1="49375" y1="9792" x2="49375" y2="9792"/>
                        <a14:foregroundMark x1="23594" y1="9792" x2="23594" y2="9792"/>
                        <a14:foregroundMark x1="22500" y1="12708" x2="23125" y2="67917"/>
                        <a14:foregroundMark x1="20625" y1="8542" x2="17188" y2="64583"/>
                        <a14:foregroundMark x1="17188" y1="64583" x2="17969" y2="71250"/>
                        <a14:foregroundMark x1="22031" y1="79792" x2="17344" y2="69167"/>
                        <a14:foregroundMark x1="19375" y1="9167" x2="15313" y2="31458"/>
                        <a14:foregroundMark x1="15313" y1="31458" x2="15625" y2="38333"/>
                        <a14:foregroundMark x1="15156" y1="28750" x2="15625" y2="38958"/>
                        <a14:foregroundMark x1="24219" y1="8333" x2="17500" y2="12292"/>
                        <a14:foregroundMark x1="21719" y1="7708" x2="32031" y2="7083"/>
                        <a14:foregroundMark x1="32031" y1="7083" x2="54063" y2="9375"/>
                        <a14:foregroundMark x1="54063" y1="9375" x2="64375" y2="8542"/>
                        <a14:foregroundMark x1="64375" y1="8542" x2="80000" y2="9375"/>
                        <a14:foregroundMark x1="20156" y1="8333" x2="20156" y2="8333"/>
                        <a14:foregroundMark x1="18750" y1="7917" x2="21719" y2="7292"/>
                        <a14:foregroundMark x1="37188" y1="8125" x2="50938" y2="6667"/>
                        <a14:foregroundMark x1="50938" y1="6667" x2="70469" y2="8958"/>
                        <a14:foregroundMark x1="70469" y1="8958" x2="81094" y2="8333"/>
                        <a14:foregroundMark x1="81094" y1="8333" x2="63438" y2="7292"/>
                        <a14:foregroundMark x1="84810" y1="9532" x2="90625" y2="46667"/>
                        <a14:foregroundMark x1="90625" y1="46667" x2="89063" y2="84583"/>
                        <a14:foregroundMark x1="89063" y1="84583" x2="77969" y2="83750"/>
                        <a14:foregroundMark x1="77969" y1="83750" x2="68906" y2="91042"/>
                        <a14:foregroundMark x1="91875" y1="78958" x2="94844" y2="66667"/>
                        <a14:foregroundMark x1="94844" y1="66667" x2="88906" y2="9583"/>
                        <a14:foregroundMark x1="94063" y1="10417" x2="94063" y2="62083"/>
                        <a14:foregroundMark x1="94063" y1="8333" x2="87303" y2="7046"/>
                        <a14:foregroundMark x1="85229" y1="9466" x2="83125" y2="79792"/>
                        <a14:foregroundMark x1="87031" y1="80000" x2="85938" y2="34167"/>
                        <a14:foregroundMark x1="83910" y1="9120" x2="83906" y2="8542"/>
                        <a14:foregroundMark x1="84063" y1="34167" x2="83913" y2="9673"/>
                        <a14:foregroundMark x1="84510" y1="7768" x2="76094" y2="8125"/>
                        <a14:foregroundMark x1="88750" y1="83125" x2="91563" y2="79583"/>
                        <a14:foregroundMark x1="80313" y1="83750" x2="73125" y2="90000"/>
                        <a14:foregroundMark x1="73125" y1="90000" x2="31250" y2="96458"/>
                        <a14:foregroundMark x1="31250" y1="96458" x2="23594" y2="85417"/>
                        <a14:foregroundMark x1="23594" y1="85417" x2="19375" y2="74792"/>
                        <a14:foregroundMark x1="17344" y1="60833" x2="18594" y2="68542"/>
                        <a14:foregroundMark x1="94531" y1="12708" x2="93906" y2="8333"/>
                        <a14:foregroundMark x1="13750" y1="36042" x2="15781" y2="26458"/>
                        <a14:foregroundMark x1="15781" y1="27917" x2="13906" y2="33958"/>
                        <a14:foregroundMark x1="14219" y1="31667" x2="14063" y2="28958"/>
                        <a14:foregroundMark x1="17344" y1="61667" x2="18594" y2="68750"/>
                        <a14:foregroundMark x1="18125" y1="63125" x2="18438" y2="76458"/>
                        <a14:foregroundMark x1="18438" y1="76458" x2="21094" y2="81250"/>
                        <a14:foregroundMark x1="20000" y1="57917" x2="17969" y2="67500"/>
                        <a14:foregroundMark x1="16875" y1="64792" x2="15156" y2="64583"/>
                        <a14:foregroundMark x1="20469" y1="79167" x2="19688" y2="81042"/>
                        <a14:foregroundMark x1="80156" y1="85000" x2="76875" y2="89792"/>
                        <a14:backgroundMark x1="87188" y1="92083" x2="80313" y2="94583"/>
                        <a14:backgroundMark x1="80313" y1="94583" x2="74531" y2="99375"/>
                        <a14:backgroundMark x1="85000" y1="6667" x2="87656" y2="6250"/>
                      </a14:backgroundRemoval>
                    </a14:imgEffect>
                  </a14:imgLayer>
                </a14:imgProps>
              </a:ext>
            </a:extLst>
          </a:blip>
          <a:srcRect l="13381" t="6352" r="4588" b="2390"/>
          <a:stretch/>
        </p:blipFill>
        <p:spPr>
          <a:xfrm>
            <a:off x="3366335" y="473336"/>
            <a:ext cx="5597244" cy="46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04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38511" cy="1111885"/>
          </a:xfrm>
        </p:spPr>
        <p:txBody>
          <a:bodyPr/>
          <a:lstStyle/>
          <a:p>
            <a:r>
              <a:rPr lang="en-AU" dirty="0"/>
              <a:t>Results : Pre-processed ModelNet40 - PCRN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3C94A-7888-4FF4-B728-DE403E9D9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2850" y="3590986"/>
            <a:ext cx="2336180" cy="378445"/>
          </a:xfrm>
        </p:spPr>
        <p:txBody>
          <a:bodyPr/>
          <a:lstStyle/>
          <a:p>
            <a:r>
              <a:rPr lang="en-AU" dirty="0"/>
              <a:t>Learning curves</a:t>
            </a:r>
          </a:p>
          <a:p>
            <a:r>
              <a:rPr lang="en-AU" dirty="0"/>
              <a:t>Test accuracy : 87,23%</a:t>
            </a:r>
          </a:p>
          <a:p>
            <a:r>
              <a:rPr lang="en-AU" dirty="0"/>
              <a:t>Best accuracy : 87,51%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386592-3339-4A0E-8761-EC8835F7EE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5733" y="3606094"/>
            <a:ext cx="2336180" cy="378445"/>
          </a:xfrm>
        </p:spPr>
        <p:txBody>
          <a:bodyPr/>
          <a:lstStyle/>
          <a:p>
            <a:r>
              <a:rPr lang="en-AU" dirty="0"/>
              <a:t>Primitive evolution with layer specific learning rate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4B1CFE-457F-45E7-86A5-C74E882FAC56}"/>
              </a:ext>
            </a:extLst>
          </p:cNvPr>
          <p:cNvGrpSpPr/>
          <p:nvPr/>
        </p:nvGrpSpPr>
        <p:grpSpPr>
          <a:xfrm>
            <a:off x="1406319" y="1205837"/>
            <a:ext cx="2726634" cy="2262783"/>
            <a:chOff x="365121" y="1205837"/>
            <a:chExt cx="2726634" cy="226278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3C9BAE-30A0-41CF-A70A-E8E82E57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121" y="1423644"/>
              <a:ext cx="2726634" cy="204497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40E117-68A1-4361-8B17-1A2BA62180CC}"/>
                </a:ext>
              </a:extLst>
            </p:cNvPr>
            <p:cNvSpPr txBox="1"/>
            <p:nvPr/>
          </p:nvSpPr>
          <p:spPr>
            <a:xfrm>
              <a:off x="747919" y="1328947"/>
              <a:ext cx="6804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Loss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DB8DA4-6A43-4435-AB7E-41344DC5F610}"/>
                </a:ext>
              </a:extLst>
            </p:cNvPr>
            <p:cNvSpPr txBox="1"/>
            <p:nvPr/>
          </p:nvSpPr>
          <p:spPr>
            <a:xfrm>
              <a:off x="2097968" y="1205837"/>
              <a:ext cx="6804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Validation 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A33FBB-92DB-499E-9738-8D6DFEA53B0C}"/>
                </a:ext>
              </a:extLst>
            </p:cNvPr>
            <p:cNvSpPr txBox="1"/>
            <p:nvPr/>
          </p:nvSpPr>
          <p:spPr>
            <a:xfrm>
              <a:off x="1313650" y="1544391"/>
              <a:ext cx="4936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Training</a:t>
              </a:r>
            </a:p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Validation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38E218-28AE-4880-A4A4-2596240C0ECF}"/>
                </a:ext>
              </a:extLst>
            </p:cNvPr>
            <p:cNvCxnSpPr/>
            <p:nvPr/>
          </p:nvCxnSpPr>
          <p:spPr>
            <a:xfrm>
              <a:off x="1179289" y="1625600"/>
              <a:ext cx="166028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BD466B6-0530-4CC5-84AF-A2EB5BED1803}"/>
                </a:ext>
              </a:extLst>
            </p:cNvPr>
            <p:cNvCxnSpPr/>
            <p:nvPr/>
          </p:nvCxnSpPr>
          <p:spPr>
            <a:xfrm>
              <a:off x="1179289" y="1704109"/>
              <a:ext cx="166028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2C41F1-C3F1-4356-B5BF-813B254C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761" y="1217407"/>
            <a:ext cx="32766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09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: pretrained ModelNet40 - PCRN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3C94A-7888-4FF4-B728-DE403E9D9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2850" y="3590986"/>
            <a:ext cx="2336180" cy="378445"/>
          </a:xfrm>
        </p:spPr>
        <p:txBody>
          <a:bodyPr/>
          <a:lstStyle/>
          <a:p>
            <a:r>
              <a:rPr lang="en-AU" dirty="0"/>
              <a:t>Learning curves</a:t>
            </a:r>
          </a:p>
          <a:p>
            <a:r>
              <a:rPr lang="en-AU" dirty="0"/>
              <a:t>Test accuracy : 88,47%</a:t>
            </a:r>
          </a:p>
          <a:p>
            <a:r>
              <a:rPr lang="en-AU" dirty="0"/>
              <a:t>Best accuracy : 88,64%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386592-3339-4A0E-8761-EC8835F7EE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5733" y="3606094"/>
            <a:ext cx="2336180" cy="378445"/>
          </a:xfrm>
        </p:spPr>
        <p:txBody>
          <a:bodyPr/>
          <a:lstStyle/>
          <a:p>
            <a:r>
              <a:rPr lang="en-AU" dirty="0"/>
              <a:t>Shape evolution with layer specific learning rate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4B1CFE-457F-45E7-86A5-C74E882FAC56}"/>
              </a:ext>
            </a:extLst>
          </p:cNvPr>
          <p:cNvGrpSpPr/>
          <p:nvPr/>
        </p:nvGrpSpPr>
        <p:grpSpPr>
          <a:xfrm>
            <a:off x="1490888" y="1205837"/>
            <a:ext cx="2567090" cy="2156780"/>
            <a:chOff x="449690" y="1205837"/>
            <a:chExt cx="2567090" cy="215678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3C9BAE-30A0-41CF-A70A-E8E82E576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05" t="10499" r="8814" b="5660"/>
            <a:stretch/>
          </p:blipFill>
          <p:spPr>
            <a:xfrm>
              <a:off x="449690" y="1478605"/>
              <a:ext cx="2567090" cy="18840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40E117-68A1-4361-8B17-1A2BA62180CC}"/>
                </a:ext>
              </a:extLst>
            </p:cNvPr>
            <p:cNvSpPr txBox="1"/>
            <p:nvPr/>
          </p:nvSpPr>
          <p:spPr>
            <a:xfrm>
              <a:off x="747919" y="1328947"/>
              <a:ext cx="6804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Loss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DB8DA4-6A43-4435-AB7E-41344DC5F610}"/>
                </a:ext>
              </a:extLst>
            </p:cNvPr>
            <p:cNvSpPr txBox="1"/>
            <p:nvPr/>
          </p:nvSpPr>
          <p:spPr>
            <a:xfrm>
              <a:off x="2097968" y="1205837"/>
              <a:ext cx="6804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Validation 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A33FBB-92DB-499E-9738-8D6DFEA53B0C}"/>
                </a:ext>
              </a:extLst>
            </p:cNvPr>
            <p:cNvSpPr txBox="1"/>
            <p:nvPr/>
          </p:nvSpPr>
          <p:spPr>
            <a:xfrm>
              <a:off x="1313650" y="1544391"/>
              <a:ext cx="4936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Training</a:t>
              </a:r>
            </a:p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Validation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38E218-28AE-4880-A4A4-2596240C0ECF}"/>
                </a:ext>
              </a:extLst>
            </p:cNvPr>
            <p:cNvCxnSpPr/>
            <p:nvPr/>
          </p:nvCxnSpPr>
          <p:spPr>
            <a:xfrm>
              <a:off x="1179289" y="1625600"/>
              <a:ext cx="166028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BD466B6-0530-4CC5-84AF-A2EB5BED1803}"/>
                </a:ext>
              </a:extLst>
            </p:cNvPr>
            <p:cNvCxnSpPr/>
            <p:nvPr/>
          </p:nvCxnSpPr>
          <p:spPr>
            <a:xfrm>
              <a:off x="1179289" y="1704109"/>
              <a:ext cx="166028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E1C1C3B-D378-451D-9011-FD56FAB37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650" y="1164032"/>
            <a:ext cx="3235938" cy="24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: Raw ModelNet40 - PCRN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3C94A-7888-4FF4-B728-DE403E9D9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2850" y="3684770"/>
            <a:ext cx="2336180" cy="378445"/>
          </a:xfrm>
        </p:spPr>
        <p:txBody>
          <a:bodyPr/>
          <a:lstStyle/>
          <a:p>
            <a:r>
              <a:rPr lang="en-AU" dirty="0"/>
              <a:t>Learning curves</a:t>
            </a:r>
          </a:p>
          <a:p>
            <a:r>
              <a:rPr lang="en-AU" dirty="0"/>
              <a:t>Test accuracy : 58,26%</a:t>
            </a:r>
          </a:p>
          <a:p>
            <a:r>
              <a:rPr lang="en-AU" dirty="0"/>
              <a:t>Best accuracy : 58,63%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386592-3339-4A0E-8761-EC8835F7EE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5733" y="3606094"/>
            <a:ext cx="2336180" cy="378445"/>
          </a:xfrm>
        </p:spPr>
        <p:txBody>
          <a:bodyPr/>
          <a:lstStyle/>
          <a:p>
            <a:r>
              <a:rPr lang="en-AU" dirty="0"/>
              <a:t>Primitive evolution with layer specific learning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1C1C3B-D378-451D-9011-FD56FAB3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650" y="1164032"/>
            <a:ext cx="3235939" cy="24269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333D74-7A67-4078-AB7A-3B2BCDBC426B}"/>
              </a:ext>
            </a:extLst>
          </p:cNvPr>
          <p:cNvGrpSpPr/>
          <p:nvPr/>
        </p:nvGrpSpPr>
        <p:grpSpPr>
          <a:xfrm>
            <a:off x="1518425" y="1205837"/>
            <a:ext cx="2512016" cy="2156780"/>
            <a:chOff x="477227" y="1205837"/>
            <a:chExt cx="2512016" cy="21567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E6C43C-67DC-4EB5-BD9C-2F7DC5E41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227" y="1478605"/>
              <a:ext cx="2512016" cy="188401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3ED057-34CA-46D1-BA90-5FDF6ED04006}"/>
                </a:ext>
              </a:extLst>
            </p:cNvPr>
            <p:cNvSpPr txBox="1"/>
            <p:nvPr/>
          </p:nvSpPr>
          <p:spPr>
            <a:xfrm>
              <a:off x="747919" y="1328947"/>
              <a:ext cx="6804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Loss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65601E-C116-49E4-8761-31E531BE3912}"/>
                </a:ext>
              </a:extLst>
            </p:cNvPr>
            <p:cNvSpPr txBox="1"/>
            <p:nvPr/>
          </p:nvSpPr>
          <p:spPr>
            <a:xfrm>
              <a:off x="2097968" y="1205837"/>
              <a:ext cx="6804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2">
                      <a:lumMod val="10000"/>
                    </a:schemeClr>
                  </a:solidFill>
                </a:rPr>
                <a:t>Validation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E7F809-7F19-4CB0-A881-9F6F095C38DE}"/>
                </a:ext>
              </a:extLst>
            </p:cNvPr>
            <p:cNvSpPr txBox="1"/>
            <p:nvPr/>
          </p:nvSpPr>
          <p:spPr>
            <a:xfrm>
              <a:off x="1313650" y="1544391"/>
              <a:ext cx="4936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Training</a:t>
              </a:r>
            </a:p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Validation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41BF2E1-CB22-44A1-ABFA-691A9DE3E555}"/>
                </a:ext>
              </a:extLst>
            </p:cNvPr>
            <p:cNvCxnSpPr/>
            <p:nvPr/>
          </p:nvCxnSpPr>
          <p:spPr>
            <a:xfrm>
              <a:off x="1179289" y="1625600"/>
              <a:ext cx="166028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9777D26-5FE0-430F-B58F-617CF3B9A372}"/>
                </a:ext>
              </a:extLst>
            </p:cNvPr>
            <p:cNvCxnSpPr/>
            <p:nvPr/>
          </p:nvCxnSpPr>
          <p:spPr>
            <a:xfrm>
              <a:off x="1179289" y="1704109"/>
              <a:ext cx="166028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817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E0AD-9579-4CCF-90A8-AEFEDA853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34589"/>
            <a:ext cx="7497956" cy="549661"/>
          </a:xfrm>
        </p:spPr>
        <p:txBody>
          <a:bodyPr/>
          <a:lstStyle/>
          <a:p>
            <a:r>
              <a:rPr lang="en-AU" dirty="0"/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14F67-C40F-4915-9BAC-A08A54BAD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1244600"/>
            <a:ext cx="7497956" cy="28470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Problematic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Model 1 -  PCRN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Model 2 – </a:t>
            </a:r>
            <a:r>
              <a:rPr lang="en-AU" dirty="0" err="1"/>
              <a:t>PrimalNet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97717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Results : Raw ModelNet40 - PCRN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EAD538-60EA-4256-A860-95FF278228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734742"/>
            <a:ext cx="2336180" cy="378445"/>
          </a:xfrm>
        </p:spPr>
        <p:txBody>
          <a:bodyPr/>
          <a:lstStyle/>
          <a:p>
            <a:r>
              <a:rPr lang="en-AU" dirty="0"/>
              <a:t>Confusion Matrix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1AF0FF-DD5F-4BAB-84F4-CB7B244848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5290" y="4317339"/>
            <a:ext cx="2336180" cy="378445"/>
          </a:xfrm>
        </p:spPr>
        <p:txBody>
          <a:bodyPr/>
          <a:lstStyle/>
          <a:p>
            <a:r>
              <a:rPr lang="en-AU" sz="1100" dirty="0"/>
              <a:t>Pre-processed ModelNet40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CE9C4-BDAB-495E-AB79-F58D5BF6C2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5" r="7233" b="6297"/>
          <a:stretch/>
        </p:blipFill>
        <p:spPr>
          <a:xfrm>
            <a:off x="871922" y="1057768"/>
            <a:ext cx="3570455" cy="318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2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In short - PCRN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BB088A0-5929-459E-941D-1F84BA01A222}"/>
              </a:ext>
            </a:extLst>
          </p:cNvPr>
          <p:cNvSpPr txBox="1">
            <a:spLocks/>
          </p:cNvSpPr>
          <p:nvPr/>
        </p:nvSpPr>
        <p:spPr>
          <a:xfrm>
            <a:off x="726764" y="1111885"/>
            <a:ext cx="7674958" cy="222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rgbClr val="00005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err="1"/>
              <a:t>ShapeNet</a:t>
            </a:r>
            <a:r>
              <a:rPr lang="en-AU" b="1" dirty="0"/>
              <a:t> : </a:t>
            </a:r>
            <a:r>
              <a:rPr lang="en-AU" dirty="0"/>
              <a:t>Decent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ModelNet40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u="sng" dirty="0"/>
              <a:t>Pre-processed</a:t>
            </a:r>
            <a:r>
              <a:rPr lang="en-AU" dirty="0"/>
              <a:t> : Lower results due to less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u="sng" dirty="0"/>
              <a:t>Pre-trained </a:t>
            </a:r>
            <a:r>
              <a:rPr lang="en-AU" dirty="0"/>
              <a:t>: Slight increase  in performance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u="sng" dirty="0"/>
              <a:t>Raw dataset (.OFF) </a:t>
            </a:r>
            <a:r>
              <a:rPr lang="en-AU" dirty="0"/>
              <a:t>:  Has potential if better training, less robust to classify similar 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dirty="0"/>
              <a:t>Convergence of the primitives </a:t>
            </a:r>
            <a:r>
              <a:rPr lang="en-AU" dirty="0"/>
              <a:t>: No clear behaviour in the evolution of the primitives; classification network is invariant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6505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4EF3-D57B-4F50-BD77-7F4587791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332" y="342128"/>
            <a:ext cx="7497956" cy="816361"/>
          </a:xfrm>
        </p:spPr>
        <p:txBody>
          <a:bodyPr/>
          <a:lstStyle/>
          <a:p>
            <a:r>
              <a:rPr lang="en-AU" dirty="0"/>
              <a:t>Model 2 : </a:t>
            </a:r>
            <a:r>
              <a:rPr lang="en-AU" dirty="0" err="1"/>
              <a:t>PrimalNet</a:t>
            </a:r>
            <a:endParaRPr lang="en-AU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A433348-AEEF-418D-92BE-034BDACBC26C}"/>
              </a:ext>
            </a:extLst>
          </p:cNvPr>
          <p:cNvGrpSpPr/>
          <p:nvPr/>
        </p:nvGrpSpPr>
        <p:grpSpPr>
          <a:xfrm>
            <a:off x="155909" y="1250146"/>
            <a:ext cx="8843921" cy="3211321"/>
            <a:chOff x="0" y="0"/>
            <a:chExt cx="9880717" cy="3588026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E9958A9B-A383-4742-90F8-179A14FC164D}"/>
                </a:ext>
              </a:extLst>
            </p:cNvPr>
            <p:cNvGrpSpPr/>
            <p:nvPr/>
          </p:nvGrpSpPr>
          <p:grpSpPr>
            <a:xfrm>
              <a:off x="0" y="0"/>
              <a:ext cx="9011947" cy="3588026"/>
              <a:chOff x="0" y="0"/>
              <a:chExt cx="9011947" cy="3588026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6980E60F-D528-4B15-8518-3E395543942D}"/>
                  </a:ext>
                </a:extLst>
              </p:cNvPr>
              <p:cNvGrpSpPr/>
              <p:nvPr/>
            </p:nvGrpSpPr>
            <p:grpSpPr>
              <a:xfrm>
                <a:off x="3053751" y="1984076"/>
                <a:ext cx="48813" cy="249104"/>
                <a:chOff x="0" y="0"/>
                <a:chExt cx="48813" cy="249104"/>
              </a:xfrm>
            </p:grpSpPr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CEA73AF5-6997-4C22-A3EA-386DF5F88BE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6375" cy="457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4A50FC6E-E827-4B39-9F96-9105B6C4B59F}"/>
                    </a:ext>
                  </a:extLst>
                </p:cNvPr>
                <p:cNvSpPr/>
                <p:nvPr/>
              </p:nvSpPr>
              <p:spPr>
                <a:xfrm>
                  <a:off x="2458" y="103238"/>
                  <a:ext cx="46355" cy="4508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D6663C08-D46A-4F93-B835-25D2A67AF6A6}"/>
                    </a:ext>
                  </a:extLst>
                </p:cNvPr>
                <p:cNvSpPr/>
                <p:nvPr/>
              </p:nvSpPr>
              <p:spPr>
                <a:xfrm>
                  <a:off x="2458" y="204019"/>
                  <a:ext cx="46355" cy="4508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7DCBC937-A36D-4AF9-8640-828365AA41DA}"/>
                  </a:ext>
                </a:extLst>
              </p:cNvPr>
              <p:cNvGrpSpPr/>
              <p:nvPr/>
            </p:nvGrpSpPr>
            <p:grpSpPr>
              <a:xfrm>
                <a:off x="0" y="0"/>
                <a:ext cx="9011947" cy="3588026"/>
                <a:chOff x="0" y="0"/>
                <a:chExt cx="9011947" cy="3588026"/>
              </a:xfrm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94655AB6-1ADD-443C-90CC-FE81129AC41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102627" cy="3588026"/>
                  <a:chOff x="0" y="0"/>
                  <a:chExt cx="7032479" cy="3880338"/>
                </a:xfrm>
              </p:grpSpPr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8DEE286B-5411-4005-B772-E1B908A06182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7032479" cy="3880338"/>
                    <a:chOff x="0" y="0"/>
                    <a:chExt cx="7032479" cy="3880338"/>
                  </a:xfrm>
                </p:grpSpPr>
                <p:grpSp>
                  <p:nvGrpSpPr>
                    <p:cNvPr id="187" name="Group 186">
                      <a:extLst>
                        <a:ext uri="{FF2B5EF4-FFF2-40B4-BE49-F238E27FC236}">
                          <a16:creationId xmlns:a16="http://schemas.microsoft.com/office/drawing/2014/main" id="{F96ABFFA-BA6D-44DC-8925-4594218F4F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638175" cy="808606"/>
                      <a:chOff x="0" y="0"/>
                      <a:chExt cx="638175" cy="808606"/>
                    </a:xfrm>
                  </p:grpSpPr>
                  <p:grpSp>
                    <p:nvGrpSpPr>
                      <p:cNvPr id="262" name="Group 261">
                        <a:extLst>
                          <a:ext uri="{FF2B5EF4-FFF2-40B4-BE49-F238E27FC236}">
                            <a16:creationId xmlns:a16="http://schemas.microsoft.com/office/drawing/2014/main" id="{D410B9C9-60CA-42C1-818B-61016F0A42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590550" cy="552450"/>
                        <a:chOff x="0" y="0"/>
                        <a:chExt cx="590550" cy="552450"/>
                      </a:xfrm>
                    </p:grpSpPr>
                    <p:sp>
                      <p:nvSpPr>
                        <p:cNvPr id="264" name="Rectangle 263">
                          <a:extLst>
                            <a:ext uri="{FF2B5EF4-FFF2-40B4-BE49-F238E27FC236}">
                              <a16:creationId xmlns:a16="http://schemas.microsoft.com/office/drawing/2014/main" id="{828D2D8B-1103-4A04-810B-70CF19FAF2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65" name="Rectangle 264">
                          <a:extLst>
                            <a:ext uri="{FF2B5EF4-FFF2-40B4-BE49-F238E27FC236}">
                              <a16:creationId xmlns:a16="http://schemas.microsoft.com/office/drawing/2014/main" id="{910FE804-7045-489C-843A-D6B0F475A9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75" y="6667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66" name="Rectangle 265">
                          <a:extLst>
                            <a:ext uri="{FF2B5EF4-FFF2-40B4-BE49-F238E27FC236}">
                              <a16:creationId xmlns:a16="http://schemas.microsoft.com/office/drawing/2014/main" id="{199439C3-B4DE-4AEF-85F1-F34386F3B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350" y="13335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</p:grpSp>
                  <p:sp>
                    <p:nvSpPr>
                      <p:cNvPr id="263" name="Text Box 207">
                        <a:extLst>
                          <a:ext uri="{FF2B5EF4-FFF2-40B4-BE49-F238E27FC236}">
                            <a16:creationId xmlns:a16="http://schemas.microsoft.com/office/drawing/2014/main" id="{F8B98C73-36EB-4606-917D-A83DBE363AE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25" y="504787"/>
                        <a:ext cx="628650" cy="303819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n-AU" sz="1000" b="1" dirty="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x, y, z</a:t>
                        </a:r>
                        <a:endParaRPr lang="en-A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88" name="Group 187">
                      <a:extLst>
                        <a:ext uri="{FF2B5EF4-FFF2-40B4-BE49-F238E27FC236}">
                          <a16:creationId xmlns:a16="http://schemas.microsoft.com/office/drawing/2014/main" id="{5D5E4375-9D3E-4078-80C4-1DEF749A78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15" y="35169"/>
                      <a:ext cx="638157" cy="826411"/>
                      <a:chOff x="0" y="0"/>
                      <a:chExt cx="638157" cy="826411"/>
                    </a:xfrm>
                  </p:grpSpPr>
                  <p:grpSp>
                    <p:nvGrpSpPr>
                      <p:cNvPr id="257" name="Group 256">
                        <a:extLst>
                          <a:ext uri="{FF2B5EF4-FFF2-40B4-BE49-F238E27FC236}">
                            <a16:creationId xmlns:a16="http://schemas.microsoft.com/office/drawing/2014/main" id="{091E3CE2-0A53-4EBF-A443-82350DA305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590550" cy="552450"/>
                        <a:chOff x="0" y="0"/>
                        <a:chExt cx="590550" cy="552450"/>
                      </a:xfrm>
                    </p:grpSpPr>
                    <p:sp>
                      <p:nvSpPr>
                        <p:cNvPr id="259" name="Rectangle 258">
                          <a:extLst>
                            <a:ext uri="{FF2B5EF4-FFF2-40B4-BE49-F238E27FC236}">
                              <a16:creationId xmlns:a16="http://schemas.microsoft.com/office/drawing/2014/main" id="{0A6C0465-6BDC-47CF-8DA0-CE783C4C4B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60" name="Rectangle 259">
                          <a:extLst>
                            <a:ext uri="{FF2B5EF4-FFF2-40B4-BE49-F238E27FC236}">
                              <a16:creationId xmlns:a16="http://schemas.microsoft.com/office/drawing/2014/main" id="{0FD81913-3FA5-4D1D-920D-95FD0D969B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75" y="6667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61" name="Rectangle 260">
                          <a:extLst>
                            <a:ext uri="{FF2B5EF4-FFF2-40B4-BE49-F238E27FC236}">
                              <a16:creationId xmlns:a16="http://schemas.microsoft.com/office/drawing/2014/main" id="{FE16E394-E854-434E-9B9E-7CE3260384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350" y="13335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</p:grpSp>
                  <p:sp>
                    <p:nvSpPr>
                      <p:cNvPr id="258" name="Text Box 213">
                        <a:extLst>
                          <a:ext uri="{FF2B5EF4-FFF2-40B4-BE49-F238E27FC236}">
                            <a16:creationId xmlns:a16="http://schemas.microsoft.com/office/drawing/2014/main" id="{DF6735D9-12CE-4F7E-8670-8A237D4A9B8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07" y="504784"/>
                        <a:ext cx="628650" cy="321627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n-AU" sz="1000" b="1" dirty="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x, y, z</a:t>
                        </a:r>
                        <a:endParaRPr lang="en-A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89" name="Group 188">
                      <a:extLst>
                        <a:ext uri="{FF2B5EF4-FFF2-40B4-BE49-F238E27FC236}">
                          <a16:creationId xmlns:a16="http://schemas.microsoft.com/office/drawing/2014/main" id="{27065874-C70C-440A-BEB7-FCB372B3EE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5861" y="861646"/>
                      <a:ext cx="1995673" cy="1069373"/>
                      <a:chOff x="-169024" y="0"/>
                      <a:chExt cx="1995673" cy="1069373"/>
                    </a:xfrm>
                  </p:grpSpPr>
                  <p:grpSp>
                    <p:nvGrpSpPr>
                      <p:cNvPr id="248" name="Group 247">
                        <a:extLst>
                          <a:ext uri="{FF2B5EF4-FFF2-40B4-BE49-F238E27FC236}">
                            <a16:creationId xmlns:a16="http://schemas.microsoft.com/office/drawing/2014/main" id="{FB254E06-3E6B-4DD9-B0AD-DEA1A6C3C60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169024" y="0"/>
                        <a:ext cx="1995673" cy="1069373"/>
                        <a:chOff x="-493073" y="0"/>
                        <a:chExt cx="1996427" cy="1069373"/>
                      </a:xfrm>
                    </p:grpSpPr>
                    <p:grpSp>
                      <p:nvGrpSpPr>
                        <p:cNvPr id="252" name="Group 251">
                          <a:extLst>
                            <a:ext uri="{FF2B5EF4-FFF2-40B4-BE49-F238E27FC236}">
                              <a16:creationId xmlns:a16="http://schemas.microsoft.com/office/drawing/2014/main" id="{05006410-087E-4BC6-AEDF-2319A84E73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590550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54" name="Rectangle 253">
                            <a:extLst>
                              <a:ext uri="{FF2B5EF4-FFF2-40B4-BE49-F238E27FC236}">
                                <a16:creationId xmlns:a16="http://schemas.microsoft.com/office/drawing/2014/main" id="{7CCFA4C9-C0C6-4BE1-B67D-15F50A5E8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55" name="Rectangle 254">
                            <a:extLst>
                              <a:ext uri="{FF2B5EF4-FFF2-40B4-BE49-F238E27FC236}">
                                <a16:creationId xmlns:a16="http://schemas.microsoft.com/office/drawing/2014/main" id="{9BCA1D34-A44B-4964-9E43-674A0CF2F0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56" name="Rectangle 255">
                            <a:extLst>
                              <a:ext uri="{FF2B5EF4-FFF2-40B4-BE49-F238E27FC236}">
                                <a16:creationId xmlns:a16="http://schemas.microsoft.com/office/drawing/2014/main" id="{70021190-7D81-47CF-971F-375D1B2A3A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sp>
                      <p:nvSpPr>
                        <p:cNvPr id="253" name="Text Box 220">
                          <a:extLst>
                            <a:ext uri="{FF2B5EF4-FFF2-40B4-BE49-F238E27FC236}">
                              <a16:creationId xmlns:a16="http://schemas.microsoft.com/office/drawing/2014/main" id="{ABD233CD-A429-4505-A9B7-7297A78D53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493073" y="761750"/>
                          <a:ext cx="1996427" cy="3076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AU" sz="10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x, y, z, xy, xz, yz, x</a:t>
                          </a:r>
                          <a:r>
                            <a:rPr lang="en-AU" sz="1000" b="1" baseline="3000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AU" sz="10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y</a:t>
                          </a:r>
                          <a:r>
                            <a:rPr lang="en-AU" sz="1000" b="1" baseline="3000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AU" sz="10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z</a:t>
                          </a:r>
                          <a:r>
                            <a:rPr lang="en-AU" sz="1000" b="1" baseline="3000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A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249" name="Rectangle 248">
                        <a:extLst>
                          <a:ext uri="{FF2B5EF4-FFF2-40B4-BE49-F238E27FC236}">
                            <a16:creationId xmlns:a16="http://schemas.microsoft.com/office/drawing/2014/main" id="{5AC3A81A-6E10-42C4-837D-708F1B5E2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5" y="200025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  <p:sp>
                    <p:nvSpPr>
                      <p:cNvPr id="250" name="Rectangle 249">
                        <a:extLst>
                          <a:ext uri="{FF2B5EF4-FFF2-40B4-BE49-F238E27FC236}">
                            <a16:creationId xmlns:a16="http://schemas.microsoft.com/office/drawing/2014/main" id="{1E68030F-A08D-449B-AB84-7477D9A703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550" y="266700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  <p:sp>
                    <p:nvSpPr>
                      <p:cNvPr id="251" name="Rectangle 250">
                        <a:extLst>
                          <a:ext uri="{FF2B5EF4-FFF2-40B4-BE49-F238E27FC236}">
                            <a16:creationId xmlns:a16="http://schemas.microsoft.com/office/drawing/2014/main" id="{A5034010-581D-4F49-95FD-FC2694D5E4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225" y="333375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</p:grpSp>
                <p:grpSp>
                  <p:nvGrpSpPr>
                    <p:cNvPr id="190" name="Group 189">
                      <a:extLst>
                        <a:ext uri="{FF2B5EF4-FFF2-40B4-BE49-F238E27FC236}">
                          <a16:creationId xmlns:a16="http://schemas.microsoft.com/office/drawing/2014/main" id="{60EEACDF-3928-4A4D-BE05-71B8FB64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2469" y="2584938"/>
                      <a:ext cx="1647203" cy="1295400"/>
                      <a:chOff x="0" y="0"/>
                      <a:chExt cx="1647203" cy="1295400"/>
                    </a:xfrm>
                  </p:grpSpPr>
                  <p:grpSp>
                    <p:nvGrpSpPr>
                      <p:cNvPr id="239" name="Group 238">
                        <a:extLst>
                          <a:ext uri="{FF2B5EF4-FFF2-40B4-BE49-F238E27FC236}">
                            <a16:creationId xmlns:a16="http://schemas.microsoft.com/office/drawing/2014/main" id="{6DD0C020-E14C-4D5F-ACE5-CBF8D47D8C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647203" cy="1295400"/>
                        <a:chOff x="-323985" y="0"/>
                        <a:chExt cx="1647825" cy="1295400"/>
                      </a:xfrm>
                    </p:grpSpPr>
                    <p:grpSp>
                      <p:nvGrpSpPr>
                        <p:cNvPr id="243" name="Group 242">
                          <a:extLst>
                            <a:ext uri="{FF2B5EF4-FFF2-40B4-BE49-F238E27FC236}">
                              <a16:creationId xmlns:a16="http://schemas.microsoft.com/office/drawing/2014/main" id="{F0B8423A-4EC7-4FBC-9FFA-C06EBD1B24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590550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45" name="Rectangle 244">
                            <a:extLst>
                              <a:ext uri="{FF2B5EF4-FFF2-40B4-BE49-F238E27FC236}">
                                <a16:creationId xmlns:a16="http://schemas.microsoft.com/office/drawing/2014/main" id="{A84DD0D1-5870-48B3-8DD9-A150AC47FB8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46" name="Rectangle 245">
                            <a:extLst>
                              <a:ext uri="{FF2B5EF4-FFF2-40B4-BE49-F238E27FC236}">
                                <a16:creationId xmlns:a16="http://schemas.microsoft.com/office/drawing/2014/main" id="{BE49045A-411F-40C0-A24A-0E908F39D6C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47" name="Rectangle 246">
                            <a:extLst>
                              <a:ext uri="{FF2B5EF4-FFF2-40B4-BE49-F238E27FC236}">
                                <a16:creationId xmlns:a16="http://schemas.microsoft.com/office/drawing/2014/main" id="{C1DC2CA9-894E-4F53-AEC2-3982E352980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44" name="Text Box 230">
                              <a:extLst>
                                <a:ext uri="{FF2B5EF4-FFF2-40B4-BE49-F238E27FC236}">
                                  <a16:creationId xmlns:a16="http://schemas.microsoft.com/office/drawing/2014/main" id="{10EA2F11-5CFB-480F-8970-98D3727283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323985" y="762000"/>
                              <a:ext cx="1647825" cy="533400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14:m>
                                <m:oMath xmlns:m="http://schemas.openxmlformats.org/officeDocument/2006/math">
                                  <m:d>
                                    <m:dPr>
                                      <m:ctrlPr>
                                        <a:rPr lang="en-AU" sz="1100" b="1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𝒏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𝒏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AU" sz="1100" b="1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AU" sz="1100" b="1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oMath>
                              </a14:m>
                              <a:r>
                                <a:rPr lang="en-AU" sz="1100" b="1" dirty="0">
                                  <a:solidFill>
                                    <a:srgbClr val="FFFFFF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 channels</a:t>
                              </a:r>
                              <a:endParaRPr lang="en-AU" sz="1100" dirty="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44" name="Text Box 230">
                              <a:extLst>
                                <a:ext uri="{FF2B5EF4-FFF2-40B4-BE49-F238E27FC236}">
                                  <a16:creationId xmlns:a16="http://schemas.microsoft.com/office/drawing/2014/main" id="{10EA2F11-5CFB-480F-8970-98D37272834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-323985" y="762000"/>
                              <a:ext cx="1647825" cy="533400"/>
                            </a:xfrm>
                            <a:prstGeom prst="rect">
                              <a:avLst/>
                            </a:prstGeom>
                            <a:blipFill>
                              <a:blip r:embed="rId2"/>
                              <a:stretch>
                                <a:fillRect/>
                              </a:stretch>
                            </a:blipFill>
                            <a:ln w="6350"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AU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240" name="Rectangle 239">
                        <a:extLst>
                          <a:ext uri="{FF2B5EF4-FFF2-40B4-BE49-F238E27FC236}">
                            <a16:creationId xmlns:a16="http://schemas.microsoft.com/office/drawing/2014/main" id="{FC873DDC-45AA-4AD0-A26C-EEE4EDF5AF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875" y="200025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  <p:sp>
                    <p:nvSpPr>
                      <p:cNvPr id="241" name="Rectangle 240">
                        <a:extLst>
                          <a:ext uri="{FF2B5EF4-FFF2-40B4-BE49-F238E27FC236}">
                            <a16:creationId xmlns:a16="http://schemas.microsoft.com/office/drawing/2014/main" id="{F05B0C8F-E6FB-4CDA-A067-2B4DD302D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550" y="266700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54A80EF5-82E7-4DD0-AD45-30C98F9D80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225" y="333375"/>
                        <a:ext cx="457200" cy="4191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AU"/>
                      </a:p>
                    </p:txBody>
                  </p:sp>
                </p:grpSp>
                <p:grpSp>
                  <p:nvGrpSpPr>
                    <p:cNvPr id="191" name="Group 190">
                      <a:extLst>
                        <a:ext uri="{FF2B5EF4-FFF2-40B4-BE49-F238E27FC236}">
                          <a16:creationId xmlns:a16="http://schemas.microsoft.com/office/drawing/2014/main" id="{C4D79256-25FF-4AD8-8CEB-83D19B7C99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46" y="339969"/>
                      <a:ext cx="684000" cy="2775439"/>
                      <a:chOff x="0" y="0"/>
                      <a:chExt cx="684000" cy="2775439"/>
                    </a:xfrm>
                  </p:grpSpPr>
                  <p:cxnSp>
                    <p:nvCxnSpPr>
                      <p:cNvPr id="235" name="Straight Arrow Connector 234">
                        <a:extLst>
                          <a:ext uri="{FF2B5EF4-FFF2-40B4-BE49-F238E27FC236}">
                            <a16:creationId xmlns:a16="http://schemas.microsoft.com/office/drawing/2014/main" id="{6920DB8C-D94F-48D1-B5CA-61A4AF4FEE1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6768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6" name="Straight Connector 235">
                        <a:extLst>
                          <a:ext uri="{FF2B5EF4-FFF2-40B4-BE49-F238E27FC236}">
                            <a16:creationId xmlns:a16="http://schemas.microsoft.com/office/drawing/2014/main" id="{2F17FFC4-B775-4947-9E48-045E538F46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61536" y="3000"/>
                        <a:ext cx="3265" cy="277243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7" name="Straight Arrow Connector 236">
                        <a:extLst>
                          <a:ext uri="{FF2B5EF4-FFF2-40B4-BE49-F238E27FC236}">
                            <a16:creationId xmlns:a16="http://schemas.microsoft.com/office/drawing/2014/main" id="{93BCEE90-7D83-40C5-8FD3-D4E4DAF1858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2000" y="756000"/>
                        <a:ext cx="6120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8" name="Straight Arrow Connector 237">
                        <a:extLst>
                          <a:ext uri="{FF2B5EF4-FFF2-40B4-BE49-F238E27FC236}">
                            <a16:creationId xmlns:a16="http://schemas.microsoft.com/office/drawing/2014/main" id="{90B9B5EE-50C5-45B8-B860-D5ED5459DDF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4801" y="2761429"/>
                        <a:ext cx="6120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92" name="Text Box 239">
                      <a:extLst>
                        <a:ext uri="{FF2B5EF4-FFF2-40B4-BE49-F238E27FC236}">
                          <a16:creationId xmlns:a16="http://schemas.microsoft.com/office/drawing/2014/main" id="{C308868E-AE65-4FDB-BD80-08D1793A07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4227" y="110416"/>
                      <a:ext cx="628650" cy="27808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 </a:t>
                      </a:r>
                      <a:r>
                        <a:rPr lang="en-AU" sz="105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AU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3" name="Text Box 240">
                      <a:extLst>
                        <a:ext uri="{FF2B5EF4-FFF2-40B4-BE49-F238E27FC236}">
                          <a16:creationId xmlns:a16="http://schemas.microsoft.com/office/drawing/2014/main" id="{CECD52FB-9C01-4B78-9804-7FD12E0C91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2514" y="879232"/>
                      <a:ext cx="628650" cy="249113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05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 = 2</a:t>
                      </a:r>
                      <a:endParaRPr lang="en-A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4" name="Text Box 241">
                      <a:extLst>
                        <a:ext uri="{FF2B5EF4-FFF2-40B4-BE49-F238E27FC236}">
                          <a16:creationId xmlns:a16="http://schemas.microsoft.com/office/drawing/2014/main" id="{E24DCE14-BC0A-4E6F-83BC-BE4FF4DA8B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5945" y="2849228"/>
                      <a:ext cx="628650" cy="183363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05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 = N</a:t>
                      </a:r>
                      <a:endParaRPr lang="en-A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5" name="Text Box 242">
                      <a:extLst>
                        <a:ext uri="{FF2B5EF4-FFF2-40B4-BE49-F238E27FC236}">
                          <a16:creationId xmlns:a16="http://schemas.microsoft.com/office/drawing/2014/main" id="{347FB428-71A3-45CF-A239-97967AB850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92" y="685800"/>
                      <a:ext cx="628650" cy="25717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05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 = 3</a:t>
                      </a:r>
                      <a:endParaRPr lang="en-A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196" name="Group 195">
                      <a:extLst>
                        <a:ext uri="{FF2B5EF4-FFF2-40B4-BE49-F238E27FC236}">
                          <a16:creationId xmlns:a16="http://schemas.microsoft.com/office/drawing/2014/main" id="{4A5AB985-6A63-4119-9E3E-98F1C3B160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38754" y="70338"/>
                      <a:ext cx="4693725" cy="3322027"/>
                      <a:chOff x="0" y="0"/>
                      <a:chExt cx="4693725" cy="3322027"/>
                    </a:xfrm>
                  </p:grpSpPr>
                  <p:grpSp>
                    <p:nvGrpSpPr>
                      <p:cNvPr id="197" name="Group 196">
                        <a:extLst>
                          <a:ext uri="{FF2B5EF4-FFF2-40B4-BE49-F238E27FC236}">
                            <a16:creationId xmlns:a16="http://schemas.microsoft.com/office/drawing/2014/main" id="{8E98ED42-B1E7-45BB-AFF1-03BD0292FB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114300"/>
                        <a:ext cx="1638307" cy="323850"/>
                        <a:chOff x="-171457" y="0"/>
                        <a:chExt cx="1638307" cy="323850"/>
                      </a:xfrm>
                    </p:grpSpPr>
                    <p:sp>
                      <p:nvSpPr>
                        <p:cNvPr id="233" name="Text Box 245">
                          <a:extLst>
                            <a:ext uri="{FF2B5EF4-FFF2-40B4-BE49-F238E27FC236}">
                              <a16:creationId xmlns:a16="http://schemas.microsoft.com/office/drawing/2014/main" id="{4B8B9FA1-5DD7-4D93-B45C-A095D29615F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700" y="0"/>
                          <a:ext cx="819150" cy="323850"/>
                        </a:xfrm>
                        <a:prstGeom prst="rect">
                          <a:avLst/>
                        </a:prstGeom>
                        <a:solidFill>
                          <a:schemeClr val="bg2"/>
                        </a:solidFill>
                        <a:ln w="19050">
                          <a:solidFill>
                            <a:prstClr val="black"/>
                          </a:solidFill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AU" sz="9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1x1 Conv</a:t>
                          </a:r>
                          <a:endParaRPr lang="en-AU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cxnSp>
                      <p:nvCxnSpPr>
                        <p:cNvPr id="234" name="Straight Arrow Connector 233">
                          <a:extLst>
                            <a:ext uri="{FF2B5EF4-FFF2-40B4-BE49-F238E27FC236}">
                              <a16:creationId xmlns:a16="http://schemas.microsoft.com/office/drawing/2014/main" id="{D5A51A34-7685-47A6-A60B-ABA1143E762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-171457" y="152400"/>
                          <a:ext cx="685814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98" name="Group 197">
                        <a:extLst>
                          <a:ext uri="{FF2B5EF4-FFF2-40B4-BE49-F238E27FC236}">
                            <a16:creationId xmlns:a16="http://schemas.microsoft.com/office/drawing/2014/main" id="{E95872B0-67DA-4A68-B87B-1C81C01387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5846" y="1178170"/>
                        <a:ext cx="1466850" cy="323850"/>
                        <a:chOff x="0" y="0"/>
                        <a:chExt cx="1466850" cy="323850"/>
                      </a:xfrm>
                    </p:grpSpPr>
                    <p:sp>
                      <p:nvSpPr>
                        <p:cNvPr id="231" name="Text Box 248">
                          <a:extLst>
                            <a:ext uri="{FF2B5EF4-FFF2-40B4-BE49-F238E27FC236}">
                              <a16:creationId xmlns:a16="http://schemas.microsoft.com/office/drawing/2014/main" id="{866B6F31-7B91-4C8E-BA15-EF2EC92CAD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700" y="0"/>
                          <a:ext cx="819150" cy="323850"/>
                        </a:xfrm>
                        <a:prstGeom prst="rect">
                          <a:avLst/>
                        </a:prstGeom>
                        <a:solidFill>
                          <a:schemeClr val="bg2"/>
                        </a:solidFill>
                        <a:ln w="19050">
                          <a:solidFill>
                            <a:prstClr val="black"/>
                          </a:solidFill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AU" sz="9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1x1 Conv</a:t>
                          </a:r>
                          <a:endParaRPr lang="en-AU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cxnSp>
                      <p:nvCxnSpPr>
                        <p:cNvPr id="232" name="Straight Arrow Connector 231">
                          <a:extLst>
                            <a:ext uri="{FF2B5EF4-FFF2-40B4-BE49-F238E27FC236}">
                              <a16:creationId xmlns:a16="http://schemas.microsoft.com/office/drawing/2014/main" id="{D282FE16-77AD-4128-B06D-F7A9FABDCF0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0" y="152400"/>
                          <a:ext cx="51435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99" name="Group 198">
                        <a:extLst>
                          <a:ext uri="{FF2B5EF4-FFF2-40B4-BE49-F238E27FC236}">
                            <a16:creationId xmlns:a16="http://schemas.microsoft.com/office/drawing/2014/main" id="{D5B68B81-726A-4399-BE9D-B5AB77430C1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2223" y="2892670"/>
                        <a:ext cx="1466850" cy="323850"/>
                        <a:chOff x="0" y="0"/>
                        <a:chExt cx="1466850" cy="323850"/>
                      </a:xfrm>
                    </p:grpSpPr>
                    <p:sp>
                      <p:nvSpPr>
                        <p:cNvPr id="229" name="Text Box 251">
                          <a:extLst>
                            <a:ext uri="{FF2B5EF4-FFF2-40B4-BE49-F238E27FC236}">
                              <a16:creationId xmlns:a16="http://schemas.microsoft.com/office/drawing/2014/main" id="{C04DB3EE-D1DB-4EA5-8F38-A8A1AC201F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700" y="0"/>
                          <a:ext cx="819150" cy="323850"/>
                        </a:xfrm>
                        <a:prstGeom prst="rect">
                          <a:avLst/>
                        </a:prstGeom>
                        <a:solidFill>
                          <a:schemeClr val="bg2"/>
                        </a:solidFill>
                        <a:ln w="19050">
                          <a:solidFill>
                            <a:prstClr val="black"/>
                          </a:solidFill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AU" sz="9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1x1 Conv</a:t>
                          </a:r>
                          <a:endParaRPr lang="en-AU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cxnSp>
                      <p:nvCxnSpPr>
                        <p:cNvPr id="230" name="Straight Arrow Connector 229">
                          <a:extLst>
                            <a:ext uri="{FF2B5EF4-FFF2-40B4-BE49-F238E27FC236}">
                              <a16:creationId xmlns:a16="http://schemas.microsoft.com/office/drawing/2014/main" id="{EEDA85EA-CE8C-4375-8CB4-F5BFF8550EF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0" y="152400"/>
                          <a:ext cx="51435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00" name="Group 199">
                        <a:extLst>
                          <a:ext uri="{FF2B5EF4-FFF2-40B4-BE49-F238E27FC236}">
                            <a16:creationId xmlns:a16="http://schemas.microsoft.com/office/drawing/2014/main" id="{D7E18B0E-58AF-4757-95F2-E29D4D6CC2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0877" y="0"/>
                        <a:ext cx="1200150" cy="552450"/>
                        <a:chOff x="0" y="0"/>
                        <a:chExt cx="1200150" cy="552450"/>
                      </a:xfrm>
                    </p:grpSpPr>
                    <p:grpSp>
                      <p:nvGrpSpPr>
                        <p:cNvPr id="224" name="Group 223">
                          <a:extLst>
                            <a:ext uri="{FF2B5EF4-FFF2-40B4-BE49-F238E27FC236}">
                              <a16:creationId xmlns:a16="http://schemas.microsoft.com/office/drawing/2014/main" id="{F0ECA957-F822-4960-A3A7-7934D08A3C3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600" y="0"/>
                          <a:ext cx="590550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26" name="Rectangle 225">
                            <a:extLst>
                              <a:ext uri="{FF2B5EF4-FFF2-40B4-BE49-F238E27FC236}">
                                <a16:creationId xmlns:a16="http://schemas.microsoft.com/office/drawing/2014/main" id="{149DB0AD-9CC0-4E1D-94E2-2BA53B81D1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27" name="Rectangle 226">
                            <a:extLst>
                              <a:ext uri="{FF2B5EF4-FFF2-40B4-BE49-F238E27FC236}">
                                <a16:creationId xmlns:a16="http://schemas.microsoft.com/office/drawing/2014/main" id="{6E24A88F-2FD8-4623-B5FB-BD57E4EF602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28" name="Rectangle 227">
                            <a:extLst>
                              <a:ext uri="{FF2B5EF4-FFF2-40B4-BE49-F238E27FC236}">
                                <a16:creationId xmlns:a16="http://schemas.microsoft.com/office/drawing/2014/main" id="{59A92F1C-EC04-4CE1-831B-8BE4D9F647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cxnSp>
                      <p:nvCxnSpPr>
                        <p:cNvPr id="225" name="Straight Arrow Connector 224">
                          <a:extLst>
                            <a:ext uri="{FF2B5EF4-FFF2-40B4-BE49-F238E27FC236}">
                              <a16:creationId xmlns:a16="http://schemas.microsoft.com/office/drawing/2014/main" id="{C65C3141-87BB-44AF-8571-D3215F98431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0" y="285750"/>
                          <a:ext cx="51435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01" name="Group 200">
                        <a:extLst>
                          <a:ext uri="{FF2B5EF4-FFF2-40B4-BE49-F238E27FC236}">
                            <a16:creationId xmlns:a16="http://schemas.microsoft.com/office/drawing/2014/main" id="{0834343D-03FE-4FC9-BA5E-465A8D5E41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254" y="1063870"/>
                        <a:ext cx="1200150" cy="552450"/>
                        <a:chOff x="0" y="0"/>
                        <a:chExt cx="1200150" cy="552450"/>
                      </a:xfrm>
                    </p:grpSpPr>
                    <p:grpSp>
                      <p:nvGrpSpPr>
                        <p:cNvPr id="219" name="Group 218">
                          <a:extLst>
                            <a:ext uri="{FF2B5EF4-FFF2-40B4-BE49-F238E27FC236}">
                              <a16:creationId xmlns:a16="http://schemas.microsoft.com/office/drawing/2014/main" id="{AFC3CFE7-BF26-4BA5-AC7E-929F57BD70E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600" y="0"/>
                          <a:ext cx="590550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21" name="Rectangle 220">
                            <a:extLst>
                              <a:ext uri="{FF2B5EF4-FFF2-40B4-BE49-F238E27FC236}">
                                <a16:creationId xmlns:a16="http://schemas.microsoft.com/office/drawing/2014/main" id="{CAC03785-C2F6-4F98-9C22-B61D5CCD5C5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22" name="Rectangle 221">
                            <a:extLst>
                              <a:ext uri="{FF2B5EF4-FFF2-40B4-BE49-F238E27FC236}">
                                <a16:creationId xmlns:a16="http://schemas.microsoft.com/office/drawing/2014/main" id="{0022D5D5-B668-49B9-AE1B-D811EC356A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23" name="Rectangle 222">
                            <a:extLst>
                              <a:ext uri="{FF2B5EF4-FFF2-40B4-BE49-F238E27FC236}">
                                <a16:creationId xmlns:a16="http://schemas.microsoft.com/office/drawing/2014/main" id="{EF0CC2D1-401E-4262-85B4-D16F53977A9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cxnSp>
                      <p:nvCxnSpPr>
                        <p:cNvPr id="220" name="Straight Arrow Connector 219">
                          <a:extLst>
                            <a:ext uri="{FF2B5EF4-FFF2-40B4-BE49-F238E27FC236}">
                              <a16:creationId xmlns:a16="http://schemas.microsoft.com/office/drawing/2014/main" id="{87DFDFD6-E340-42F3-986D-D52066A4E6F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0" y="285750"/>
                          <a:ext cx="51435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02" name="Group 201">
                        <a:extLst>
                          <a:ext uri="{FF2B5EF4-FFF2-40B4-BE49-F238E27FC236}">
                            <a16:creationId xmlns:a16="http://schemas.microsoft.com/office/drawing/2014/main" id="{13C5D1E0-CA55-4026-B2DA-204487A753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84838" y="2769577"/>
                        <a:ext cx="1200150" cy="552450"/>
                        <a:chOff x="0" y="0"/>
                        <a:chExt cx="1200150" cy="552450"/>
                      </a:xfrm>
                    </p:grpSpPr>
                    <p:grpSp>
                      <p:nvGrpSpPr>
                        <p:cNvPr id="214" name="Group 213">
                          <a:extLst>
                            <a:ext uri="{FF2B5EF4-FFF2-40B4-BE49-F238E27FC236}">
                              <a16:creationId xmlns:a16="http://schemas.microsoft.com/office/drawing/2014/main" id="{AE953E6C-C78A-43C8-ACCB-BC7088B5B0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600" y="0"/>
                          <a:ext cx="590550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16" name="Rectangle 215">
                            <a:extLst>
                              <a:ext uri="{FF2B5EF4-FFF2-40B4-BE49-F238E27FC236}">
                                <a16:creationId xmlns:a16="http://schemas.microsoft.com/office/drawing/2014/main" id="{F99E56EC-322A-4526-8DB9-BE44145462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17" name="Rectangle 216">
                            <a:extLst>
                              <a:ext uri="{FF2B5EF4-FFF2-40B4-BE49-F238E27FC236}">
                                <a16:creationId xmlns:a16="http://schemas.microsoft.com/office/drawing/2014/main" id="{93ED82F9-0050-444E-9F03-F9AFC76F42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18" name="Rectangle 217">
                            <a:extLst>
                              <a:ext uri="{FF2B5EF4-FFF2-40B4-BE49-F238E27FC236}">
                                <a16:creationId xmlns:a16="http://schemas.microsoft.com/office/drawing/2014/main" id="{15227434-5499-4EE0-A8BE-D442FFE937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cxnSp>
                      <p:nvCxnSpPr>
                        <p:cNvPr id="215" name="Straight Arrow Connector 214">
                          <a:extLst>
                            <a:ext uri="{FF2B5EF4-FFF2-40B4-BE49-F238E27FC236}">
                              <a16:creationId xmlns:a16="http://schemas.microsoft.com/office/drawing/2014/main" id="{772A85F6-B347-49B0-9227-9E0C00E9F40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0" y="285750"/>
                          <a:ext cx="51435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03" name="Group 202">
                        <a:extLst>
                          <a:ext uri="{FF2B5EF4-FFF2-40B4-BE49-F238E27FC236}">
                            <a16:creationId xmlns:a16="http://schemas.microsoft.com/office/drawing/2014/main" id="{295427D9-E907-4CEC-9CD2-4ABA6C4BCF4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03784" y="26377"/>
                        <a:ext cx="789941" cy="752475"/>
                        <a:chOff x="323863" y="0"/>
                        <a:chExt cx="790562" cy="752475"/>
                      </a:xfrm>
                    </p:grpSpPr>
                    <p:grpSp>
                      <p:nvGrpSpPr>
                        <p:cNvPr id="207" name="Group 206">
                          <a:extLst>
                            <a:ext uri="{FF2B5EF4-FFF2-40B4-BE49-F238E27FC236}">
                              <a16:creationId xmlns:a16="http://schemas.microsoft.com/office/drawing/2014/main" id="{D9EBC597-CF34-4375-AB87-24F70E0770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3863" y="0"/>
                          <a:ext cx="590327" cy="552450"/>
                          <a:chOff x="0" y="0"/>
                          <a:chExt cx="590550" cy="552450"/>
                        </a:xfrm>
                      </p:grpSpPr>
                      <p:sp>
                        <p:nvSpPr>
                          <p:cNvPr id="211" name="Rectangle 210">
                            <a:extLst>
                              <a:ext uri="{FF2B5EF4-FFF2-40B4-BE49-F238E27FC236}">
                                <a16:creationId xmlns:a16="http://schemas.microsoft.com/office/drawing/2014/main" id="{9DF61A2E-7C8A-4B3E-8CA0-DCD3927F082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12" name="Rectangle 211">
                            <a:extLst>
                              <a:ext uri="{FF2B5EF4-FFF2-40B4-BE49-F238E27FC236}">
                                <a16:creationId xmlns:a16="http://schemas.microsoft.com/office/drawing/2014/main" id="{892AC940-A1D1-47F0-A43F-24325293203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675" y="66675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  <p:sp>
                        <p:nvSpPr>
                          <p:cNvPr id="213" name="Rectangle 212">
                            <a:extLst>
                              <a:ext uri="{FF2B5EF4-FFF2-40B4-BE49-F238E27FC236}">
                                <a16:creationId xmlns:a16="http://schemas.microsoft.com/office/drawing/2014/main" id="{17886B56-A3F1-475E-BCEA-EE26D24625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3350" y="133350"/>
                            <a:ext cx="457200" cy="4191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AU"/>
                          </a:p>
                        </p:txBody>
                      </p:sp>
                    </p:grpSp>
                    <p:sp>
                      <p:nvSpPr>
                        <p:cNvPr id="208" name="Rectangle 207">
                          <a:extLst>
                            <a:ext uri="{FF2B5EF4-FFF2-40B4-BE49-F238E27FC236}">
                              <a16:creationId xmlns:a16="http://schemas.microsoft.com/office/drawing/2014/main" id="{206952E3-7E7B-4756-968A-09BE8EE99E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3875" y="20002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09" name="Rectangle 208">
                          <a:extLst>
                            <a:ext uri="{FF2B5EF4-FFF2-40B4-BE49-F238E27FC236}">
                              <a16:creationId xmlns:a16="http://schemas.microsoft.com/office/drawing/2014/main" id="{7189D9DC-1752-4DF7-ADF6-7F06F758C7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550" y="266700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  <p:sp>
                      <p:nvSpPr>
                        <p:cNvPr id="210" name="Rectangle 209">
                          <a:extLst>
                            <a:ext uri="{FF2B5EF4-FFF2-40B4-BE49-F238E27FC236}">
                              <a16:creationId xmlns:a16="http://schemas.microsoft.com/office/drawing/2014/main" id="{7A842072-6245-4074-9448-F396E3417C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225" y="333375"/>
                          <a:ext cx="457200" cy="419100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AU"/>
                        </a:p>
                      </p:txBody>
                    </p:sp>
                  </p:grpSp>
                  <p:grpSp>
                    <p:nvGrpSpPr>
                      <p:cNvPr id="204" name="Group 203">
                        <a:extLst>
                          <a:ext uri="{FF2B5EF4-FFF2-40B4-BE49-F238E27FC236}">
                            <a16:creationId xmlns:a16="http://schemas.microsoft.com/office/drawing/2014/main" id="{CC54C048-CAF2-4046-8B21-5E3F1276719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33346" y="287216"/>
                        <a:ext cx="752475" cy="2795297"/>
                        <a:chOff x="-76200" y="0"/>
                        <a:chExt cx="752475" cy="2795297"/>
                      </a:xfrm>
                    </p:grpSpPr>
                    <p:cxnSp>
                      <p:nvCxnSpPr>
                        <p:cNvPr id="205" name="Straight Arrow Connector 204">
                          <a:extLst>
                            <a:ext uri="{FF2B5EF4-FFF2-40B4-BE49-F238E27FC236}">
                              <a16:creationId xmlns:a16="http://schemas.microsoft.com/office/drawing/2014/main" id="{B2C17803-75B1-4902-83FF-C64F9512C9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-76200" y="0"/>
                          <a:ext cx="75247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6" name="Straight Connector 205">
                          <a:extLst>
                            <a:ext uri="{FF2B5EF4-FFF2-40B4-BE49-F238E27FC236}">
                              <a16:creationId xmlns:a16="http://schemas.microsoft.com/office/drawing/2014/main" id="{65DF291F-45E8-4781-8955-B2DE78206B6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1500" y="3000"/>
                          <a:ext cx="0" cy="2792297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1C985145-E15B-4E08-87B1-5D60CF752A93}"/>
                      </a:ext>
                    </a:extLst>
                  </p:cNvPr>
                  <p:cNvGrpSpPr/>
                  <p:nvPr/>
                </p:nvGrpSpPr>
                <p:grpSpPr>
                  <a:xfrm>
                    <a:off x="5398618" y="1455725"/>
                    <a:ext cx="381000" cy="1697126"/>
                    <a:chOff x="0" y="0"/>
                    <a:chExt cx="381000" cy="1697126"/>
                  </a:xfrm>
                </p:grpSpPr>
                <p:cxnSp>
                  <p:nvCxnSpPr>
                    <p:cNvPr id="185" name="Straight Connector 184">
                      <a:extLst>
                        <a:ext uri="{FF2B5EF4-FFF2-40B4-BE49-F238E27FC236}">
                          <a16:creationId xmlns:a16="http://schemas.microsoft.com/office/drawing/2014/main" id="{9AFEB7AE-8EEC-4309-8954-7F56764E5D0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1697126"/>
                      <a:ext cx="381000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Connector 185">
                      <a:extLst>
                        <a:ext uri="{FF2B5EF4-FFF2-40B4-BE49-F238E27FC236}">
                          <a16:creationId xmlns:a16="http://schemas.microsoft.com/office/drawing/2014/main" id="{3BC4DBF5-8967-4664-A004-FAA0121A3A7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0"/>
                      <a:ext cx="381000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80" name="Text Box 285">
                  <a:extLst>
                    <a:ext uri="{FF2B5EF4-FFF2-40B4-BE49-F238E27FC236}">
                      <a16:creationId xmlns:a16="http://schemas.microsoft.com/office/drawing/2014/main" id="{C2B06A09-B183-4268-858F-FEA864281B61}"/>
                    </a:ext>
                  </a:extLst>
                </p:cNvPr>
                <p:cNvSpPr txBox="1"/>
                <p:nvPr/>
              </p:nvSpPr>
              <p:spPr>
                <a:xfrm>
                  <a:off x="6944264" y="60385"/>
                  <a:ext cx="1311965" cy="573753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en-AU" sz="1100" b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  <a:r>
                    <a:rPr lang="en-AU" sz="1050" b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ResNext101-32x4d</a:t>
                  </a:r>
                  <a:endParaRPr lang="en-AU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ADB219AF-121D-433E-8B3C-FD1E508C8A9B}"/>
                    </a:ext>
                  </a:extLst>
                </p:cNvPr>
                <p:cNvCxnSpPr/>
                <p:nvPr/>
              </p:nvCxnSpPr>
              <p:spPr>
                <a:xfrm>
                  <a:off x="6176513" y="327804"/>
                  <a:ext cx="652951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>
                  <a:extLst>
                    <a:ext uri="{FF2B5EF4-FFF2-40B4-BE49-F238E27FC236}">
                      <a16:creationId xmlns:a16="http://schemas.microsoft.com/office/drawing/2014/main" id="{73B61628-0B6E-4BE9-AAA7-E88C97A48F8C}"/>
                    </a:ext>
                  </a:extLst>
                </p:cNvPr>
                <p:cNvCxnSpPr/>
                <p:nvPr/>
              </p:nvCxnSpPr>
              <p:spPr>
                <a:xfrm>
                  <a:off x="8358996" y="345057"/>
                  <a:ext cx="652951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6" name="Text Box 288">
              <a:extLst>
                <a:ext uri="{FF2B5EF4-FFF2-40B4-BE49-F238E27FC236}">
                  <a16:creationId xmlns:a16="http://schemas.microsoft.com/office/drawing/2014/main" id="{FB457D96-2E56-4F32-B028-7920B24C6070}"/>
                </a:ext>
              </a:extLst>
            </p:cNvPr>
            <p:cNvSpPr txBox="1"/>
            <p:nvPr/>
          </p:nvSpPr>
          <p:spPr>
            <a:xfrm>
              <a:off x="9169879" y="189782"/>
              <a:ext cx="710838" cy="299431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0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Outputs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311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3D86F30-B34A-4EBE-8E2A-A6EEDCADC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14692"/>
                <a:ext cx="3866995" cy="2733458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Incorporate normalized X,Y mesh coordinates for each pixel along the channel dimension (total of 3 channels)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Compute all possible combinations of the three input channels for each degree of polynomial </a:t>
                </a:r>
              </a:p>
              <a:p>
                <a:r>
                  <a:rPr lang="en-AU" dirty="0"/>
                  <a:t>    d = [1, .., N]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The number of possible combinations is dictated by  			CH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AU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den>
                        </m:f>
                      </m:e>
                    </m:d>
                    <m:r>
                      <a:rPr lang="en-AU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AU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AU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All N tensors of shape [B, CH, H, W] are stored in a tuple for further processing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3D86F30-B34A-4EBE-8E2A-A6EEDCADC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14692"/>
                <a:ext cx="3866995" cy="2733458"/>
              </a:xfrm>
              <a:blipFill>
                <a:blip r:embed="rId3"/>
                <a:stretch>
                  <a:fillRect t="-223" r="-7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Prepare the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782BF22-E9E1-4F6C-A6CD-7855E17E1C14}"/>
              </a:ext>
            </a:extLst>
          </p:cNvPr>
          <p:cNvGrpSpPr/>
          <p:nvPr/>
        </p:nvGrpSpPr>
        <p:grpSpPr>
          <a:xfrm>
            <a:off x="4304099" y="1671906"/>
            <a:ext cx="4839899" cy="1814874"/>
            <a:chOff x="4304099" y="1671906"/>
            <a:chExt cx="4839899" cy="18148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96EAE2-4AD4-42B8-8737-60FB64C2B18A}"/>
                </a:ext>
              </a:extLst>
            </p:cNvPr>
            <p:cNvGrpSpPr/>
            <p:nvPr/>
          </p:nvGrpSpPr>
          <p:grpSpPr>
            <a:xfrm>
              <a:off x="4304099" y="1671906"/>
              <a:ext cx="4839899" cy="1814874"/>
              <a:chOff x="4304099" y="837891"/>
              <a:chExt cx="4839899" cy="181487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480D4C1-168E-4377-A41C-0AC53ACDA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8513" y="914402"/>
                <a:ext cx="4795485" cy="1738363"/>
              </a:xfrm>
              <a:prstGeom prst="rect">
                <a:avLst/>
              </a:prstGeom>
            </p:spPr>
          </p:pic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45BB73B-9EAD-4C04-8A5A-59E25B0DD7B5}"/>
                  </a:ext>
                </a:extLst>
              </p:cNvPr>
              <p:cNvSpPr/>
              <p:nvPr/>
            </p:nvSpPr>
            <p:spPr>
              <a:xfrm>
                <a:off x="4304099" y="837891"/>
                <a:ext cx="1253471" cy="173836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/>
                  <a:t>1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D2B71D-47DD-4C0B-8367-E5392398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8700" y="2181543"/>
              <a:ext cx="46736" cy="51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942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1x1 Convolution 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96EAE2-4AD4-42B8-8737-60FB64C2B18A}"/>
              </a:ext>
            </a:extLst>
          </p:cNvPr>
          <p:cNvGrpSpPr/>
          <p:nvPr/>
        </p:nvGrpSpPr>
        <p:grpSpPr>
          <a:xfrm>
            <a:off x="4324195" y="1009614"/>
            <a:ext cx="4795485" cy="1814874"/>
            <a:chOff x="4348513" y="837891"/>
            <a:chExt cx="4795485" cy="18148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80D4C1-168E-4377-A41C-0AC53ACD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8513" y="914402"/>
              <a:ext cx="4795485" cy="1738363"/>
            </a:xfrm>
            <a:prstGeom prst="rect">
              <a:avLst/>
            </a:prstGeom>
          </p:spPr>
        </p:pic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45BB73B-9EAD-4C04-8A5A-59E25B0DD7B5}"/>
                </a:ext>
              </a:extLst>
            </p:cNvPr>
            <p:cNvSpPr/>
            <p:nvPr/>
          </p:nvSpPr>
          <p:spPr>
            <a:xfrm>
              <a:off x="5523299" y="837891"/>
              <a:ext cx="629851" cy="17383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767F1AFF-3C10-4AD8-AACD-22E220B8E1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1660" y="3176632"/>
                <a:ext cx="3866995" cy="27334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200" b="0" i="0" kern="1200">
                    <a:solidFill>
                      <a:srgbClr val="000000"/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400" b="0" i="0" kern="1200">
                    <a:solidFill>
                      <a:srgbClr val="000000"/>
                    </a:solidFill>
                    <a:latin typeface="Arial"/>
                    <a:ea typeface="+mn-ea"/>
                    <a:cs typeface="Arial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400" b="0" i="0" kern="1200">
                    <a:solidFill>
                      <a:srgbClr val="000000"/>
                    </a:solidFill>
                    <a:latin typeface="Arial"/>
                    <a:ea typeface="+mn-ea"/>
                    <a:cs typeface="Arial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400" b="0" i="0" kern="1200">
                    <a:solidFill>
                      <a:srgbClr val="000000"/>
                    </a:solidFill>
                    <a:latin typeface="Arial"/>
                    <a:ea typeface="+mn-ea"/>
                    <a:cs typeface="Arial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400" b="0" i="0" kern="1200">
                    <a:solidFill>
                      <a:srgbClr val="000000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Regular convolutions are not appropriate for our task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dirty="0"/>
                  <a:t>We need to take advantage of </a:t>
                </a:r>
                <a:r>
                  <a:rPr lang="en-AU" dirty="0" err="1"/>
                  <a:t>PyTorch’s</a:t>
                </a:r>
                <a:r>
                  <a:rPr lang="en-AU" dirty="0"/>
                  <a:t> grouped convolutions in order to get a similar effect to calculating a residual: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𝑅𝑒𝑠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767F1AFF-3C10-4AD8-AACD-22E220B8E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660" y="3176632"/>
                <a:ext cx="3866995" cy="2733458"/>
              </a:xfrm>
              <a:prstGeom prst="rect">
                <a:avLst/>
              </a:prstGeom>
              <a:blipFill>
                <a:blip r:embed="rId5"/>
                <a:stretch>
                  <a:fillRect t="-2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7BB5D94-98C5-43B8-B02A-AB2408A21215}"/>
              </a:ext>
            </a:extLst>
          </p:cNvPr>
          <p:cNvGrpSpPr/>
          <p:nvPr/>
        </p:nvGrpSpPr>
        <p:grpSpPr>
          <a:xfrm>
            <a:off x="188119" y="1009614"/>
            <a:ext cx="3910304" cy="2980817"/>
            <a:chOff x="188119" y="1009614"/>
            <a:chExt cx="3910304" cy="29808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D95048-883E-483A-B834-5DD9D15AA94A}"/>
                </a:ext>
              </a:extLst>
            </p:cNvPr>
            <p:cNvGrpSpPr/>
            <p:nvPr/>
          </p:nvGrpSpPr>
          <p:grpSpPr>
            <a:xfrm>
              <a:off x="357188" y="2483618"/>
              <a:ext cx="3252975" cy="939640"/>
              <a:chOff x="357188" y="2483618"/>
              <a:chExt cx="3252975" cy="93964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C2153B4-63D9-41CC-882E-97932CEC0299}"/>
                  </a:ext>
                </a:extLst>
              </p:cNvPr>
              <p:cNvGrpSpPr/>
              <p:nvPr/>
            </p:nvGrpSpPr>
            <p:grpSpPr>
              <a:xfrm>
                <a:off x="357188" y="2483618"/>
                <a:ext cx="2566810" cy="939640"/>
                <a:chOff x="357188" y="2483617"/>
                <a:chExt cx="2566810" cy="149592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7559AD7-0DC1-41AC-81F2-92172B28976B}"/>
                    </a:ext>
                  </a:extLst>
                </p:cNvPr>
                <p:cNvGrpSpPr/>
                <p:nvPr/>
              </p:nvGrpSpPr>
              <p:grpSpPr>
                <a:xfrm>
                  <a:off x="357188" y="2483617"/>
                  <a:ext cx="2566810" cy="1103295"/>
                  <a:chOff x="357188" y="2483617"/>
                  <a:chExt cx="2566810" cy="1103295"/>
                </a:xfrm>
              </p:grpSpPr>
              <p:cxnSp>
                <p:nvCxnSpPr>
                  <p:cNvPr id="50" name="Connector: Curved 49">
                    <a:extLst>
                      <a:ext uri="{FF2B5EF4-FFF2-40B4-BE49-F238E27FC236}">
                        <a16:creationId xmlns:a16="http://schemas.microsoft.com/office/drawing/2014/main" id="{AF5AF906-6B20-49C3-BAC0-6C96DD9298BC}"/>
                      </a:ext>
                    </a:extLst>
                  </p:cNvPr>
                  <p:cNvCxnSpPr>
                    <a:cxnSpLocks/>
                    <a:stCxn id="30" idx="2"/>
                  </p:cNvCxnSpPr>
                  <p:nvPr/>
                </p:nvCxnSpPr>
                <p:spPr>
                  <a:xfrm rot="16200000" flipH="1">
                    <a:off x="527335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Connector: Curved 50">
                    <a:extLst>
                      <a:ext uri="{FF2B5EF4-FFF2-40B4-BE49-F238E27FC236}">
                        <a16:creationId xmlns:a16="http://schemas.microsoft.com/office/drawing/2014/main" id="{3DEF6F01-0C13-4B52-8056-CC218EB854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1938277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3EFB40BB-3C19-4CCB-9FBF-1033C1B353FB}"/>
                      </a:ext>
                    </a:extLst>
                  </p:cNvPr>
                  <p:cNvCxnSpPr/>
                  <p:nvPr/>
                </p:nvCxnSpPr>
                <p:spPr>
                  <a:xfrm>
                    <a:off x="1636061" y="2483671"/>
                    <a:ext cx="0" cy="692961"/>
                  </a:xfrm>
                  <a:prstGeom prst="straightConnector1">
                    <a:avLst/>
                  </a:prstGeom>
                  <a:ln w="9525">
                    <a:solidFill>
                      <a:srgbClr val="144014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Flowchart: Connector 52">
                    <a:extLst>
                      <a:ext uri="{FF2B5EF4-FFF2-40B4-BE49-F238E27FC236}">
                        <a16:creationId xmlns:a16="http://schemas.microsoft.com/office/drawing/2014/main" id="{DD59018B-3388-4DD9-A589-1C9F98426DB7}"/>
                      </a:ext>
                    </a:extLst>
                  </p:cNvPr>
                  <p:cNvSpPr/>
                  <p:nvPr/>
                </p:nvSpPr>
                <p:spPr>
                  <a:xfrm>
                    <a:off x="1513057" y="3211887"/>
                    <a:ext cx="255074" cy="375025"/>
                  </a:xfrm>
                  <a:prstGeom prst="flowChartConnector">
                    <a:avLst/>
                  </a:prstGeom>
                  <a:noFill/>
                  <a:ln>
                    <a:solidFill>
                      <a:srgbClr val="144014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7EF8FA5-28DA-4E0E-BF91-64BC37FD2025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735" y="3095482"/>
                    <a:ext cx="2165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dirty="0"/>
                      <a:t>+</a:t>
                    </a:r>
                  </a:p>
                </p:txBody>
              </p:sp>
            </p:grp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A3BAEDB-6E56-4858-88C9-0A5854A9A4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0656" y="3640383"/>
                  <a:ext cx="0" cy="339161"/>
                </a:xfrm>
                <a:prstGeom prst="straightConnector1">
                  <a:avLst/>
                </a:prstGeom>
                <a:ln w="9525">
                  <a:solidFill>
                    <a:srgbClr val="144014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85BD103-0B16-4F6D-AAA2-5164D4E51C61}"/>
                  </a:ext>
                </a:extLst>
              </p:cNvPr>
              <p:cNvGrpSpPr/>
              <p:nvPr/>
            </p:nvGrpSpPr>
            <p:grpSpPr>
              <a:xfrm>
                <a:off x="695324" y="2506950"/>
                <a:ext cx="2566810" cy="916308"/>
                <a:chOff x="357188" y="2483617"/>
                <a:chExt cx="2566810" cy="1792573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08D6AB3-735A-420D-9C4F-0FE3A0200008}"/>
                    </a:ext>
                  </a:extLst>
                </p:cNvPr>
                <p:cNvGrpSpPr/>
                <p:nvPr/>
              </p:nvGrpSpPr>
              <p:grpSpPr>
                <a:xfrm>
                  <a:off x="357188" y="2483617"/>
                  <a:ext cx="2566810" cy="1188979"/>
                  <a:chOff x="357188" y="2483617"/>
                  <a:chExt cx="2566810" cy="1188979"/>
                </a:xfrm>
              </p:grpSpPr>
              <p:cxnSp>
                <p:nvCxnSpPr>
                  <p:cNvPr id="43" name="Connector: Curved 42">
                    <a:extLst>
                      <a:ext uri="{FF2B5EF4-FFF2-40B4-BE49-F238E27FC236}">
                        <a16:creationId xmlns:a16="http://schemas.microsoft.com/office/drawing/2014/main" id="{052C4CE3-C6CC-45E0-84BA-FF1020F73B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527335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nector: Curved 43">
                    <a:extLst>
                      <a:ext uri="{FF2B5EF4-FFF2-40B4-BE49-F238E27FC236}">
                        <a16:creationId xmlns:a16="http://schemas.microsoft.com/office/drawing/2014/main" id="{4E528C3A-8F57-4716-85FA-FBAF5D96E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1938277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8BD68E5C-7094-4585-AF81-F55C44622680}"/>
                      </a:ext>
                    </a:extLst>
                  </p:cNvPr>
                  <p:cNvCxnSpPr/>
                  <p:nvPr/>
                </p:nvCxnSpPr>
                <p:spPr>
                  <a:xfrm>
                    <a:off x="1636061" y="2483671"/>
                    <a:ext cx="0" cy="692961"/>
                  </a:xfrm>
                  <a:prstGeom prst="straightConnector1">
                    <a:avLst/>
                  </a:prstGeom>
                  <a:ln w="9525">
                    <a:solidFill>
                      <a:srgbClr val="144014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Flowchart: Connector 45">
                    <a:extLst>
                      <a:ext uri="{FF2B5EF4-FFF2-40B4-BE49-F238E27FC236}">
                        <a16:creationId xmlns:a16="http://schemas.microsoft.com/office/drawing/2014/main" id="{39436959-7137-49B5-B261-8D5033DFD13D}"/>
                      </a:ext>
                    </a:extLst>
                  </p:cNvPr>
                  <p:cNvSpPr/>
                  <p:nvPr/>
                </p:nvSpPr>
                <p:spPr>
                  <a:xfrm>
                    <a:off x="1513057" y="3211887"/>
                    <a:ext cx="255074" cy="460709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144014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8E5807DF-F83B-42B0-A885-05BDA39ED87A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735" y="3077503"/>
                    <a:ext cx="2165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dirty="0"/>
                      <a:t>+</a:t>
                    </a:r>
                  </a:p>
                </p:txBody>
              </p:sp>
            </p:grp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5CBEEBEC-A980-4982-82F9-3CB8E1961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0656" y="3748253"/>
                  <a:ext cx="0" cy="527937"/>
                </a:xfrm>
                <a:prstGeom prst="straightConnector1">
                  <a:avLst/>
                </a:prstGeom>
                <a:ln w="9525">
                  <a:solidFill>
                    <a:srgbClr val="144014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5A515AD-F555-4B34-83C9-7248FECA8601}"/>
                  </a:ext>
                </a:extLst>
              </p:cNvPr>
              <p:cNvGrpSpPr/>
              <p:nvPr/>
            </p:nvGrpSpPr>
            <p:grpSpPr>
              <a:xfrm>
                <a:off x="1043353" y="2506979"/>
                <a:ext cx="2566810" cy="916279"/>
                <a:chOff x="357188" y="2483617"/>
                <a:chExt cx="2566810" cy="204686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2C0C8133-C4EB-4750-9070-B146167B5D29}"/>
                    </a:ext>
                  </a:extLst>
                </p:cNvPr>
                <p:cNvGrpSpPr/>
                <p:nvPr/>
              </p:nvGrpSpPr>
              <p:grpSpPr>
                <a:xfrm>
                  <a:off x="357188" y="2483617"/>
                  <a:ext cx="2566810" cy="1233819"/>
                  <a:chOff x="357188" y="2483617"/>
                  <a:chExt cx="2566810" cy="1233819"/>
                </a:xfrm>
              </p:grpSpPr>
              <p:cxnSp>
                <p:nvCxnSpPr>
                  <p:cNvPr id="36" name="Connector: Curved 35">
                    <a:extLst>
                      <a:ext uri="{FF2B5EF4-FFF2-40B4-BE49-F238E27FC236}">
                        <a16:creationId xmlns:a16="http://schemas.microsoft.com/office/drawing/2014/main" id="{97114110-DF97-4690-9088-B8DD838A42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527335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onnector: Curved 36">
                    <a:extLst>
                      <a:ext uri="{FF2B5EF4-FFF2-40B4-BE49-F238E27FC236}">
                        <a16:creationId xmlns:a16="http://schemas.microsoft.com/office/drawing/2014/main" id="{BD8EB3D5-790A-4F4A-AF68-A0FB53BC13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1938277" y="2313470"/>
                    <a:ext cx="815574" cy="1155868"/>
                  </a:xfrm>
                  <a:prstGeom prst="curvedConnector2">
                    <a:avLst/>
                  </a:prstGeom>
                  <a:ln w="9525">
                    <a:solidFill>
                      <a:schemeClr val="bg2">
                        <a:lumMod val="10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4DBB2526-E2B0-4E66-8E3E-F0C417D3649C}"/>
                      </a:ext>
                    </a:extLst>
                  </p:cNvPr>
                  <p:cNvCxnSpPr/>
                  <p:nvPr/>
                </p:nvCxnSpPr>
                <p:spPr>
                  <a:xfrm>
                    <a:off x="1636061" y="2483671"/>
                    <a:ext cx="0" cy="692961"/>
                  </a:xfrm>
                  <a:prstGeom prst="straightConnector1">
                    <a:avLst/>
                  </a:prstGeom>
                  <a:ln w="9525">
                    <a:solidFill>
                      <a:srgbClr val="144014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Flowchart: Connector 38">
                    <a:extLst>
                      <a:ext uri="{FF2B5EF4-FFF2-40B4-BE49-F238E27FC236}">
                        <a16:creationId xmlns:a16="http://schemas.microsoft.com/office/drawing/2014/main" id="{ECAF33B3-81D5-49B1-BF38-21E495243CF4}"/>
                      </a:ext>
                    </a:extLst>
                  </p:cNvPr>
                  <p:cNvSpPr/>
                  <p:nvPr/>
                </p:nvSpPr>
                <p:spPr>
                  <a:xfrm>
                    <a:off x="1517592" y="3191356"/>
                    <a:ext cx="255068" cy="526080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144014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dirty="0"/>
                      <a:t>1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CC94AC9-317F-464D-9703-0D326B19A796}"/>
                      </a:ext>
                    </a:extLst>
                  </p:cNvPr>
                  <p:cNvSpPr txBox="1"/>
                  <p:nvPr/>
                </p:nvSpPr>
                <p:spPr>
                  <a:xfrm>
                    <a:off x="1499330" y="3026178"/>
                    <a:ext cx="216551" cy="369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dirty="0"/>
                      <a:t>+</a:t>
                    </a:r>
                  </a:p>
                </p:txBody>
              </p:sp>
            </p:grp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D3B9F5A-1590-45D2-A491-6A88E9816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0656" y="3835412"/>
                  <a:ext cx="0" cy="695067"/>
                </a:xfrm>
                <a:prstGeom prst="straightConnector1">
                  <a:avLst/>
                </a:prstGeom>
                <a:ln w="9525">
                  <a:solidFill>
                    <a:srgbClr val="144014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2B556D-BD38-429F-AD6D-17A3619C5EEA}"/>
                </a:ext>
              </a:extLst>
            </p:cNvPr>
            <p:cNvGrpSpPr/>
            <p:nvPr/>
          </p:nvGrpSpPr>
          <p:grpSpPr>
            <a:xfrm>
              <a:off x="188119" y="1009614"/>
              <a:ext cx="3910304" cy="2980817"/>
              <a:chOff x="188119" y="1009614"/>
              <a:chExt cx="3910304" cy="298081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2875078-2A10-45B6-9644-4680C44A6C44}"/>
                  </a:ext>
                </a:extLst>
              </p:cNvPr>
              <p:cNvGrpSpPr/>
              <p:nvPr/>
            </p:nvGrpSpPr>
            <p:grpSpPr>
              <a:xfrm>
                <a:off x="188119" y="1086125"/>
                <a:ext cx="3910304" cy="2904306"/>
                <a:chOff x="188119" y="1086125"/>
                <a:chExt cx="3910304" cy="2904306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F4FE446-29AA-4CEC-8493-4C923A39407E}"/>
                    </a:ext>
                  </a:extLst>
                </p:cNvPr>
                <p:cNvGrpSpPr/>
                <p:nvPr/>
              </p:nvGrpSpPr>
              <p:grpSpPr>
                <a:xfrm>
                  <a:off x="188119" y="1086125"/>
                  <a:ext cx="3910304" cy="1543037"/>
                  <a:chOff x="188119" y="1086125"/>
                  <a:chExt cx="3910304" cy="1543037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3E8763D7-4111-48BE-A9F0-85A88210A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8375" y="1086125"/>
                    <a:ext cx="3740048" cy="1543037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5032789B-E408-4085-BE33-347912A17B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duotone>
                      <a:prstClr val="black"/>
                      <a:schemeClr val="tx2">
                        <a:lumMod val="75000"/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67867" b="89474" l="13600" r="22400">
                                <a14:foregroundMark x1="17143" y1="73407" x2="17143" y2="73407"/>
                                <a14:foregroundMark x1="14629" y1="72022" x2="14629" y2="72022"/>
                                <a14:foregroundMark x1="15657" y1="69252" x2="15657" y2="69252"/>
                                <a14:foregroundMark x1="16457" y1="69806" x2="16457" y2="69806"/>
                                <a14:foregroundMark x1="18400" y1="70083" x2="18400" y2="70083"/>
                                <a14:foregroundMark x1="20457" y1="70083" x2="20457" y2="70083"/>
                                <a14:foregroundMark x1="21600" y1="70083" x2="21600" y2="70083"/>
                                <a14:foregroundMark x1="21943" y1="70360" x2="21943" y2="70360"/>
                                <a14:foregroundMark x1="22286" y1="77839" x2="22286" y2="77839"/>
                                <a14:foregroundMark x1="20914" y1="89474" x2="20914" y2="89474"/>
                                <a14:foregroundMark x1="13714" y1="86150" x2="13714" y2="86150"/>
                                <a14:foregroundMark x1="14971" y1="88920" x2="14971" y2="88920"/>
                                <a14:foregroundMark x1="22286" y1="84488" x2="22286" y2="84488"/>
                                <a14:foregroundMark x1="22286" y1="86704" x2="22286" y2="86704"/>
                                <a14:foregroundMark x1="22286" y1="88366" x2="22286" y2="88366"/>
                                <a14:foregroundMark x1="22286" y1="85596" x2="22286" y2="85596"/>
                                <a14:foregroundMark x1="22400" y1="82548" x2="22400" y2="82548"/>
                                <a14:foregroundMark x1="22171" y1="80886" x2="22171" y2="80886"/>
                                <a14:foregroundMark x1="22286" y1="79778" x2="22286" y2="79778"/>
                                <a14:foregroundMark x1="22286" y1="81994" x2="22286" y2="81994"/>
                                <a14:foregroundMark x1="22286" y1="73130" x2="22286" y2="73130"/>
                                <a14:foregroundMark x1="22286" y1="71745" x2="22286" y2="71745"/>
                                <a14:foregroundMark x1="22286" y1="70914" x2="22286" y2="70914"/>
                                <a14:foregroundMark x1="22286" y1="74792" x2="22286" y2="74792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13584" t="68069" r="77374" b="9400"/>
                  <a:stretch/>
                </p:blipFill>
                <p:spPr>
                  <a:xfrm>
                    <a:off x="526256" y="2135982"/>
                    <a:ext cx="338137" cy="347662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AA816D0D-B0B7-4A1F-808A-BDAA0F6823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duotone>
                      <a:prstClr val="black"/>
                      <a:schemeClr val="accent4">
                        <a:lumMod val="75000"/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67590" b="89474" l="46743" r="55543">
                                <a14:foregroundMark x1="48114" y1="69252" x2="48114" y2="69252"/>
                                <a14:foregroundMark x1="47314" y1="69806" x2="47314" y2="69806"/>
                                <a14:foregroundMark x1="46971" y1="78947" x2="46971" y2="78947"/>
                                <a14:foregroundMark x1="46857" y1="79501" x2="46857" y2="79501"/>
                                <a14:foregroundMark x1="46971" y1="77285" x2="46971" y2="77285"/>
                                <a14:foregroundMark x1="46971" y1="73961" x2="46971" y2="73961"/>
                                <a14:foregroundMark x1="46971" y1="72853" x2="46971" y2="72853"/>
                                <a14:foregroundMark x1="46971" y1="72022" x2="46971" y2="72022"/>
                                <a14:foregroundMark x1="46971" y1="71468" x2="46971" y2="71468"/>
                                <a14:foregroundMark x1="46971" y1="71468" x2="46971" y2="71468"/>
                                <a14:foregroundMark x1="46971" y1="84765" x2="46971" y2="84765"/>
                                <a14:foregroundMark x1="46971" y1="88366" x2="46971" y2="88366"/>
                                <a14:foregroundMark x1="46971" y1="87258" x2="46971" y2="87258"/>
                                <a14:foregroundMark x1="46971" y1="86427" x2="46971" y2="86427"/>
                                <a14:foregroundMark x1="54743" y1="80609" x2="54743" y2="80609"/>
                                <a14:foregroundMark x1="55086" y1="85596" x2="55086" y2="85596"/>
                                <a14:foregroundMark x1="54971" y1="74515" x2="54971" y2="74515"/>
                                <a14:foregroundMark x1="55543" y1="79778" x2="55543" y2="79778"/>
                                <a14:foregroundMark x1="53600" y1="89474" x2="53600" y2="89474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46775" t="67591" r="44184" b="9876"/>
                  <a:stretch/>
                </p:blipFill>
                <p:spPr>
                  <a:xfrm>
                    <a:off x="1769653" y="2135982"/>
                    <a:ext cx="338137" cy="347689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E37045AF-8C4E-401F-AA9C-A0517FD28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68698" b="89474" l="82286" r="90286">
                                <a14:foregroundMark x1="85143" y1="72853" x2="85143" y2="72853"/>
                                <a14:foregroundMark x1="83429" y1="73407" x2="83429" y2="73407"/>
                                <a14:foregroundMark x1="83200" y1="87535" x2="83200" y2="87535"/>
                                <a14:foregroundMark x1="86286" y1="87812" x2="86286" y2="87812"/>
                                <a14:foregroundMark x1="88914" y1="88366" x2="88914" y2="88366"/>
                                <a14:foregroundMark x1="85714" y1="80055" x2="85714" y2="80055"/>
                                <a14:foregroundMark x1="83543" y1="69529" x2="83543" y2="69529"/>
                                <a14:foregroundMark x1="88571" y1="69806" x2="88571" y2="69806"/>
                                <a14:foregroundMark x1="90171" y1="72576" x2="90171" y2="72576"/>
                                <a14:foregroundMark x1="89829" y1="80332" x2="89829" y2="80332"/>
                                <a14:foregroundMark x1="90286" y1="87535" x2="90286" y2="87535"/>
                                <a14:foregroundMark x1="86743" y1="89474" x2="86743" y2="89474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81337" t="68038" r="9148" b="9430"/>
                  <a:stretch/>
                </p:blipFill>
                <p:spPr>
                  <a:xfrm>
                    <a:off x="2719393" y="2136009"/>
                    <a:ext cx="355866" cy="347662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0DFCC7C-8C1B-49BA-8BFC-A40F5D2441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duotone>
                      <a:prstClr val="black"/>
                      <a:schemeClr val="accent3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68698" b="89474" l="82286" r="90286">
                                <a14:foregroundMark x1="85143" y1="72853" x2="85143" y2="72853"/>
                                <a14:foregroundMark x1="83429" y1="73407" x2="83429" y2="73407"/>
                                <a14:foregroundMark x1="83200" y1="87535" x2="83200" y2="87535"/>
                                <a14:foregroundMark x1="86286" y1="87812" x2="86286" y2="87812"/>
                                <a14:foregroundMark x1="88914" y1="88366" x2="88914" y2="88366"/>
                                <a14:foregroundMark x1="85714" y1="80055" x2="85714" y2="80055"/>
                                <a14:foregroundMark x1="83543" y1="69529" x2="83543" y2="69529"/>
                                <a14:foregroundMark x1="88571" y1="69806" x2="88571" y2="69806"/>
                                <a14:foregroundMark x1="90171" y1="72576" x2="90171" y2="72576"/>
                                <a14:foregroundMark x1="89829" y1="80332" x2="89829" y2="80332"/>
                                <a14:foregroundMark x1="90286" y1="87535" x2="90286" y2="87535"/>
                                <a14:foregroundMark x1="86743" y1="89474" x2="86743" y2="89474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81337" t="68038" r="9148" b="9430"/>
                  <a:stretch/>
                </p:blipFill>
                <p:spPr>
                  <a:xfrm>
                    <a:off x="3061251" y="2136009"/>
                    <a:ext cx="355866" cy="347662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1C73779B-14E5-4377-9476-10057D9489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duotone>
                      <a:prstClr val="black"/>
                      <a:srgbClr val="00B050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67590" b="89474" l="46743" r="55543">
                                <a14:foregroundMark x1="48114" y1="69252" x2="48114" y2="69252"/>
                                <a14:foregroundMark x1="47314" y1="69806" x2="47314" y2="69806"/>
                                <a14:foregroundMark x1="46971" y1="78947" x2="46971" y2="78947"/>
                                <a14:foregroundMark x1="46857" y1="79501" x2="46857" y2="79501"/>
                                <a14:foregroundMark x1="46971" y1="77285" x2="46971" y2="77285"/>
                                <a14:foregroundMark x1="46971" y1="73961" x2="46971" y2="73961"/>
                                <a14:foregroundMark x1="46971" y1="72853" x2="46971" y2="72853"/>
                                <a14:foregroundMark x1="46971" y1="72022" x2="46971" y2="72022"/>
                                <a14:foregroundMark x1="46971" y1="71468" x2="46971" y2="71468"/>
                                <a14:foregroundMark x1="46971" y1="71468" x2="46971" y2="71468"/>
                                <a14:foregroundMark x1="46971" y1="84765" x2="46971" y2="84765"/>
                                <a14:foregroundMark x1="46971" y1="88366" x2="46971" y2="88366"/>
                                <a14:foregroundMark x1="46971" y1="87258" x2="46971" y2="87258"/>
                                <a14:foregroundMark x1="46971" y1="86427" x2="46971" y2="86427"/>
                                <a14:foregroundMark x1="54743" y1="80609" x2="54743" y2="80609"/>
                                <a14:foregroundMark x1="55086" y1="85596" x2="55086" y2="85596"/>
                                <a14:foregroundMark x1="54971" y1="74515" x2="54971" y2="74515"/>
                                <a14:foregroundMark x1="55543" y1="79778" x2="55543" y2="79778"/>
                                <a14:foregroundMark x1="53600" y1="89474" x2="53600" y2="89474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46775" t="67591" r="44184" b="9876"/>
                  <a:stretch/>
                </p:blipFill>
                <p:spPr>
                  <a:xfrm>
                    <a:off x="1431516" y="2135955"/>
                    <a:ext cx="338137" cy="347689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02A29FA9-BE20-42C5-A4E8-D764E14620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67867" b="89474" l="13600" r="22400">
                                <a14:foregroundMark x1="17143" y1="73407" x2="17143" y2="73407"/>
                                <a14:foregroundMark x1="14629" y1="72022" x2="14629" y2="72022"/>
                                <a14:foregroundMark x1="15657" y1="69252" x2="15657" y2="69252"/>
                                <a14:foregroundMark x1="16457" y1="69806" x2="16457" y2="69806"/>
                                <a14:foregroundMark x1="18400" y1="70083" x2="18400" y2="70083"/>
                                <a14:foregroundMark x1="20457" y1="70083" x2="20457" y2="70083"/>
                                <a14:foregroundMark x1="21600" y1="70083" x2="21600" y2="70083"/>
                                <a14:foregroundMark x1="21943" y1="70360" x2="21943" y2="70360"/>
                                <a14:foregroundMark x1="22286" y1="77839" x2="22286" y2="77839"/>
                                <a14:foregroundMark x1="20914" y1="89474" x2="20914" y2="89474"/>
                                <a14:foregroundMark x1="13714" y1="86150" x2="13714" y2="86150"/>
                                <a14:foregroundMark x1="14971" y1="88920" x2="14971" y2="88920"/>
                                <a14:foregroundMark x1="22286" y1="84488" x2="22286" y2="84488"/>
                                <a14:foregroundMark x1="22286" y1="86704" x2="22286" y2="86704"/>
                                <a14:foregroundMark x1="22286" y1="88366" x2="22286" y2="88366"/>
                                <a14:foregroundMark x1="22286" y1="85596" x2="22286" y2="85596"/>
                                <a14:foregroundMark x1="22400" y1="82548" x2="22400" y2="82548"/>
                                <a14:foregroundMark x1="22171" y1="80886" x2="22171" y2="80886"/>
                                <a14:foregroundMark x1="22286" y1="79778" x2="22286" y2="79778"/>
                                <a14:foregroundMark x1="22286" y1="81994" x2="22286" y2="81994"/>
                                <a14:foregroundMark x1="22286" y1="73130" x2="22286" y2="73130"/>
                                <a14:foregroundMark x1="22286" y1="71745" x2="22286" y2="71745"/>
                                <a14:foregroundMark x1="22286" y1="70914" x2="22286" y2="70914"/>
                                <a14:foregroundMark x1="22286" y1="74792" x2="22286" y2="74792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13584" t="68069" r="77374" b="9400"/>
                  <a:stretch/>
                </p:blipFill>
                <p:spPr>
                  <a:xfrm>
                    <a:off x="188119" y="2135955"/>
                    <a:ext cx="338137" cy="3476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E2C042CE-7EB6-4AEC-ADAB-143B1D4469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duotone>
                    <a:prstClr val="black"/>
                    <a:srgbClr val="FFFF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5495" b="91209" l="8989" r="93258">
                              <a14:foregroundMark x1="23596" y1="10989" x2="23596" y2="10989"/>
                              <a14:foregroundMark x1="56180" y1="14286" x2="56180" y2="14286"/>
                              <a14:foregroundMark x1="66292" y1="13187" x2="66292" y2="13187"/>
                              <a14:foregroundMark x1="85393" y1="14286" x2="85393" y2="14286"/>
                              <a14:foregroundMark x1="92135" y1="12088" x2="92135" y2="12088"/>
                              <a14:foregroundMark x1="91011" y1="52747" x2="91011" y2="52747"/>
                              <a14:foregroundMark x1="93258" y1="41758" x2="93258" y2="41758"/>
                              <a14:foregroundMark x1="93258" y1="52747" x2="93258" y2="52747"/>
                              <a14:foregroundMark x1="92135" y1="83516" x2="92135" y2="83516"/>
                              <a14:foregroundMark x1="17978" y1="83516" x2="17978" y2="83516"/>
                              <a14:foregroundMark x1="22472" y1="51648" x2="22472" y2="51648"/>
                              <a14:foregroundMark x1="21348" y1="28571" x2="21348" y2="28571"/>
                              <a14:foregroundMark x1="8989" y1="34066" x2="8989" y2="34066"/>
                              <a14:foregroundMark x1="94382" y1="72527" x2="94382" y2="72527"/>
                              <a14:foregroundMark x1="17978" y1="90110" x2="17978" y2="90110"/>
                              <a14:foregroundMark x1="74157" y1="91209" x2="74157" y2="91209"/>
                              <a14:foregroundMark x1="65169" y1="91209" x2="65169" y2="91209"/>
                              <a14:foregroundMark x1="46067" y1="91209" x2="46067" y2="91209"/>
                              <a14:foregroundMark x1="40449" y1="91209" x2="40449" y2="91209"/>
                              <a14:foregroundMark x1="37079" y1="91209" x2="37079" y2="91209"/>
                              <a14:foregroundMark x1="93258" y1="34066" x2="93258" y2="34066"/>
                              <a14:foregroundMark x1="92135" y1="24176" x2="92135" y2="24176"/>
                              <a14:foregroundMark x1="93258" y1="20879" x2="93258" y2="2087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5575" t="6994" r="3015"/>
                <a:stretch/>
              </p:blipFill>
              <p:spPr>
                <a:xfrm>
                  <a:off x="1788585" y="3607755"/>
                  <a:ext cx="393578" cy="382676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C4B4786-5B7A-432D-872C-2E779CB5B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5575" t="6994" r="3015"/>
                <a:stretch/>
              </p:blipFill>
              <p:spPr>
                <a:xfrm>
                  <a:off x="2179189" y="3607755"/>
                  <a:ext cx="393578" cy="382676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16C72C79-39C7-4932-94B7-AF314EBE4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5495" b="91209" l="8989" r="93258">
                              <a14:foregroundMark x1="23596" y1="10989" x2="23596" y2="10989"/>
                              <a14:foregroundMark x1="56180" y1="14286" x2="56180" y2="14286"/>
                              <a14:foregroundMark x1="66292" y1="13187" x2="66292" y2="13187"/>
                              <a14:foregroundMark x1="85393" y1="14286" x2="85393" y2="14286"/>
                              <a14:foregroundMark x1="92135" y1="12088" x2="92135" y2="12088"/>
                              <a14:foregroundMark x1="91011" y1="52747" x2="91011" y2="52747"/>
                              <a14:foregroundMark x1="93258" y1="41758" x2="93258" y2="41758"/>
                              <a14:foregroundMark x1="93258" y1="52747" x2="93258" y2="52747"/>
                              <a14:foregroundMark x1="92135" y1="83516" x2="92135" y2="83516"/>
                              <a14:foregroundMark x1="17978" y1="83516" x2="17978" y2="83516"/>
                              <a14:foregroundMark x1="22472" y1="51648" x2="22472" y2="51648"/>
                              <a14:foregroundMark x1="21348" y1="28571" x2="21348" y2="28571"/>
                              <a14:foregroundMark x1="8989" y1="34066" x2="8989" y2="34066"/>
                              <a14:foregroundMark x1="94382" y1="72527" x2="94382" y2="72527"/>
                              <a14:foregroundMark x1="17978" y1="90110" x2="17978" y2="90110"/>
                              <a14:foregroundMark x1="74157" y1="91209" x2="74157" y2="91209"/>
                              <a14:foregroundMark x1="65169" y1="91209" x2="65169" y2="91209"/>
                              <a14:foregroundMark x1="46067" y1="91209" x2="46067" y2="91209"/>
                              <a14:foregroundMark x1="40449" y1="91209" x2="40449" y2="91209"/>
                              <a14:foregroundMark x1="37079" y1="91209" x2="37079" y2="91209"/>
                              <a14:foregroundMark x1="93258" y1="34066" x2="93258" y2="34066"/>
                              <a14:foregroundMark x1="92135" y1="24176" x2="92135" y2="24176"/>
                              <a14:foregroundMark x1="93258" y1="20879" x2="93258" y2="2087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5575" t="6994" r="3015"/>
                <a:stretch/>
              </p:blipFill>
              <p:spPr>
                <a:xfrm>
                  <a:off x="1402867" y="3607755"/>
                  <a:ext cx="393578" cy="382676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29BB9C-176A-4906-9783-BF2A91C903A0}"/>
                  </a:ext>
                </a:extLst>
              </p:cNvPr>
              <p:cNvSpPr txBox="1"/>
              <p:nvPr/>
            </p:nvSpPr>
            <p:spPr>
              <a:xfrm>
                <a:off x="942259" y="1009614"/>
                <a:ext cx="260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200" dirty="0"/>
                  <a:t>x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C73269-4807-41FC-9576-CAD099ED3CC7}"/>
                  </a:ext>
                </a:extLst>
              </p:cNvPr>
              <p:cNvSpPr txBox="1"/>
              <p:nvPr/>
            </p:nvSpPr>
            <p:spPr>
              <a:xfrm>
                <a:off x="2252416" y="1018854"/>
                <a:ext cx="247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200" dirty="0"/>
                  <a:t>y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8423DD-2303-4E28-86A4-74D8F8FD3F8A}"/>
                  </a:ext>
                </a:extLst>
              </p:cNvPr>
              <p:cNvSpPr txBox="1"/>
              <p:nvPr/>
            </p:nvSpPr>
            <p:spPr>
              <a:xfrm>
                <a:off x="3566959" y="1061232"/>
                <a:ext cx="260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200" dirty="0"/>
                  <a:t>z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93F036-B08C-4D9C-9697-1F67C1963FA7}"/>
                  </a:ext>
                </a:extLst>
              </p:cNvPr>
              <p:cNvSpPr txBox="1"/>
              <p:nvPr/>
            </p:nvSpPr>
            <p:spPr>
              <a:xfrm>
                <a:off x="108424" y="2368450"/>
                <a:ext cx="467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1100" dirty="0"/>
                  <a:t>x</a:t>
                </a:r>
                <a:r>
                  <a:rPr lang="en-AU" sz="1100" baseline="-25000" dirty="0"/>
                  <a:t>ij</a:t>
                </a:r>
                <a:endParaRPr lang="en-AU" sz="11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93F036-B08C-4D9C-9697-1F67C1963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4" y="2368450"/>
                <a:ext cx="467137" cy="261610"/>
              </a:xfrm>
              <a:prstGeom prst="rect">
                <a:avLst/>
              </a:prstGeom>
              <a:blipFill>
                <a:blip r:embed="rId1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3A33-27B4-49FA-B138-A906F3DD2DAA}"/>
                  </a:ext>
                </a:extLst>
              </p:cNvPr>
              <p:cNvSpPr txBox="1"/>
              <p:nvPr/>
            </p:nvSpPr>
            <p:spPr>
              <a:xfrm>
                <a:off x="461755" y="2377749"/>
                <a:ext cx="467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1100" dirty="0"/>
                  <a:t>x</a:t>
                </a:r>
                <a:r>
                  <a:rPr lang="en-AU" sz="1100" baseline="-25000" dirty="0"/>
                  <a:t>ij</a:t>
                </a:r>
                <a:endParaRPr lang="en-AU" sz="11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3A33-27B4-49FA-B138-A906F3DD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55" y="2377749"/>
                <a:ext cx="467137" cy="261610"/>
              </a:xfrm>
              <a:prstGeom prst="rect">
                <a:avLst/>
              </a:prstGeom>
              <a:blipFill>
                <a:blip r:embed="rId15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B1F58D-F7B2-4CEA-B0FD-3255E6CCF0DA}"/>
                  </a:ext>
                </a:extLst>
              </p:cNvPr>
              <p:cNvSpPr txBox="1"/>
              <p:nvPr/>
            </p:nvSpPr>
            <p:spPr>
              <a:xfrm>
                <a:off x="818327" y="2387759"/>
                <a:ext cx="467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AU" sz="1100" dirty="0"/>
                  <a:t>x</a:t>
                </a:r>
                <a:r>
                  <a:rPr lang="en-AU" sz="1100" baseline="-25000" dirty="0"/>
                  <a:t>ij</a:t>
                </a:r>
                <a:endParaRPr lang="en-AU" sz="11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B1F58D-F7B2-4CEA-B0FD-3255E6CCF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27" y="2387759"/>
                <a:ext cx="467137" cy="261610"/>
              </a:xfrm>
              <a:prstGeom prst="rect">
                <a:avLst/>
              </a:prstGeom>
              <a:blipFill>
                <a:blip r:embed="rId1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38B68D9-E6F2-4B90-8B57-BAA6F25100D0}"/>
                  </a:ext>
                </a:extLst>
              </p:cNvPr>
              <p:cNvSpPr txBox="1"/>
              <p:nvPr/>
            </p:nvSpPr>
            <p:spPr>
              <a:xfrm>
                <a:off x="2065453" y="2396644"/>
                <a:ext cx="467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lang="en-AU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AU" sz="1100" baseline="-25000" dirty="0"/>
                  <a:t>ij</a:t>
                </a:r>
                <a:endParaRPr lang="en-AU" sz="11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38B68D9-E6F2-4B90-8B57-BAA6F251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53" y="2396644"/>
                <a:ext cx="467137" cy="261610"/>
              </a:xfrm>
              <a:prstGeom prst="rect">
                <a:avLst/>
              </a:prstGeom>
              <a:blipFill>
                <a:blip r:embed="rId17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D8D9BE-5A37-40BB-B8BB-347C9F4D2B74}"/>
                  </a:ext>
                </a:extLst>
              </p:cNvPr>
              <p:cNvSpPr txBox="1"/>
              <p:nvPr/>
            </p:nvSpPr>
            <p:spPr>
              <a:xfrm>
                <a:off x="1716846" y="2396644"/>
                <a:ext cx="467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AU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AU" sz="1100" baseline="-25000" dirty="0"/>
                  <a:t>ij</a:t>
                </a:r>
                <a:endParaRPr lang="en-AU" sz="11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D8D9BE-5A37-40BB-B8BB-347C9F4D2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846" y="2396644"/>
                <a:ext cx="467137" cy="261610"/>
              </a:xfrm>
              <a:prstGeom prst="rect">
                <a:avLst/>
              </a:prstGeom>
              <a:blipFill>
                <a:blip r:embed="rId18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27A84D0-1D86-4BBC-89F0-5CBE92D003EC}"/>
                  </a:ext>
                </a:extLst>
              </p:cNvPr>
              <p:cNvSpPr txBox="1"/>
              <p:nvPr/>
            </p:nvSpPr>
            <p:spPr>
              <a:xfrm>
                <a:off x="1388055" y="2396459"/>
                <a:ext cx="467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AU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AU" sz="1100" baseline="-25000" dirty="0"/>
                  <a:t>ij</a:t>
                </a:r>
                <a:endParaRPr lang="en-AU" sz="11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27A84D0-1D86-4BBC-89F0-5CBE92D0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55" y="2396459"/>
                <a:ext cx="467137" cy="261610"/>
              </a:xfrm>
              <a:prstGeom prst="rect">
                <a:avLst/>
              </a:prstGeom>
              <a:blipFill>
                <a:blip r:embed="rId19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FD1451-4557-4972-9FD3-39A459A267E2}"/>
                  </a:ext>
                </a:extLst>
              </p:cNvPr>
              <p:cNvSpPr txBox="1"/>
              <p:nvPr/>
            </p:nvSpPr>
            <p:spPr>
              <a:xfrm>
                <a:off x="2657951" y="2391721"/>
                <a:ext cx="467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AU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AU" sz="1100" baseline="-25000" dirty="0"/>
                  <a:t>ij</a:t>
                </a:r>
                <a:endParaRPr lang="en-AU" sz="11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FD1451-4557-4972-9FD3-39A459A26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51" y="2391721"/>
                <a:ext cx="467137" cy="261610"/>
              </a:xfrm>
              <a:prstGeom prst="rect">
                <a:avLst/>
              </a:prstGeom>
              <a:blipFill>
                <a:blip r:embed="rId20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4A39F3-02C8-401A-A232-CFDBEDB1FD5B}"/>
                  </a:ext>
                </a:extLst>
              </p:cNvPr>
              <p:cNvSpPr txBox="1"/>
              <p:nvPr/>
            </p:nvSpPr>
            <p:spPr>
              <a:xfrm>
                <a:off x="3021234" y="2387758"/>
                <a:ext cx="467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AU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AU" sz="1100" baseline="-25000" dirty="0"/>
                  <a:t>ij</a:t>
                </a:r>
                <a:endParaRPr lang="en-AU" sz="11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4A39F3-02C8-401A-A232-CFDBEDB1F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234" y="2387758"/>
                <a:ext cx="467137" cy="261610"/>
              </a:xfrm>
              <a:prstGeom prst="rect">
                <a:avLst/>
              </a:prstGeom>
              <a:blipFill>
                <a:blip r:embed="rId21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190889-215F-483C-B9DF-CFAB4D2446F6}"/>
                  </a:ext>
                </a:extLst>
              </p:cNvPr>
              <p:cNvSpPr txBox="1"/>
              <p:nvPr/>
            </p:nvSpPr>
            <p:spPr>
              <a:xfrm>
                <a:off x="3360197" y="2396643"/>
                <a:ext cx="467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lang="en-AU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AU" sz="1100" baseline="-25000" dirty="0"/>
                  <a:t>ij</a:t>
                </a:r>
                <a:endParaRPr lang="en-AU" sz="11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190889-215F-483C-B9DF-CFAB4D244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197" y="2396643"/>
                <a:ext cx="467137" cy="261610"/>
              </a:xfrm>
              <a:prstGeom prst="rect">
                <a:avLst/>
              </a:prstGeom>
              <a:blipFill>
                <a:blip r:embed="rId22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00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86F30-B34A-4EBE-8E2A-A6EEDCAD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692"/>
            <a:ext cx="3866995" cy="27334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/>
              <a:t>TO MODIFY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First convolution layer of ResNext101-32-4d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Last linear fully connected layer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Number of classes to predict</a:t>
            </a:r>
          </a:p>
          <a:p>
            <a:pPr>
              <a:lnSpc>
                <a:spcPct val="150000"/>
              </a:lnSpc>
            </a:pPr>
            <a:r>
              <a:rPr lang="en-AU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 ResNext101_32-4d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16FBF3-A101-42B0-84C6-1D7036B91FA9}"/>
              </a:ext>
            </a:extLst>
          </p:cNvPr>
          <p:cNvGrpSpPr/>
          <p:nvPr/>
        </p:nvGrpSpPr>
        <p:grpSpPr>
          <a:xfrm>
            <a:off x="4324195" y="1514692"/>
            <a:ext cx="4795485" cy="1814874"/>
            <a:chOff x="4348513" y="837891"/>
            <a:chExt cx="4795485" cy="1814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95525C-71CF-401B-875D-604E27C9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8513" y="914402"/>
              <a:ext cx="4795485" cy="17383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51B1A6-F502-4DB7-BC4F-7460C4CC3F15}"/>
                </a:ext>
              </a:extLst>
            </p:cNvPr>
            <p:cNvSpPr/>
            <p:nvPr/>
          </p:nvSpPr>
          <p:spPr>
            <a:xfrm>
              <a:off x="6855143" y="837891"/>
              <a:ext cx="1657192" cy="65203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668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86F30-B34A-4EBE-8E2A-A6EEDCAD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692"/>
            <a:ext cx="3866995" cy="2733458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Tuneable learning rate for the </a:t>
            </a:r>
            <a:r>
              <a:rPr lang="en-AU" dirty="0" err="1"/>
              <a:t>ResidualNet</a:t>
            </a:r>
            <a:r>
              <a:rPr lang="en-AU" dirty="0"/>
              <a:t>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Confusion matrix generator</a:t>
            </a:r>
          </a:p>
          <a:p>
            <a:r>
              <a:rPr lang="en-AU" b="1" dirty="0"/>
              <a:t>NEW: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Gaussian/tanh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Pretraining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Image downsizing for faster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Focal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Weighted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Weight normalization</a:t>
            </a:r>
            <a:endParaRPr lang="en-AU" b="1" dirty="0"/>
          </a:p>
          <a:p>
            <a:pPr>
              <a:lnSpc>
                <a:spcPct val="150000"/>
              </a:lnSpc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222F5-A97D-4765-8620-13F8EC9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D1EA1-BD82-4EAE-85D4-394053206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8384" y="2657475"/>
            <a:ext cx="533399" cy="533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C44321-4028-4937-99C6-327B4D15A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195" y="1594204"/>
            <a:ext cx="4795485" cy="17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96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: </a:t>
            </a:r>
            <a:r>
              <a:rPr lang="en-AU" dirty="0" err="1"/>
              <a:t>ShapeNet</a:t>
            </a:r>
            <a:r>
              <a:rPr lang="en-AU" dirty="0"/>
              <a:t> - </a:t>
            </a:r>
            <a:r>
              <a:rPr lang="en-AU" dirty="0" err="1"/>
              <a:t>PrimalNet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3C94A-7888-4FF4-B728-DE403E9D9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7577" y="3832152"/>
            <a:ext cx="2336180" cy="762584"/>
          </a:xfrm>
        </p:spPr>
        <p:txBody>
          <a:bodyPr/>
          <a:lstStyle/>
          <a:p>
            <a:r>
              <a:rPr lang="en-AU" dirty="0"/>
              <a:t>Learning curves</a:t>
            </a:r>
          </a:p>
          <a:p>
            <a:r>
              <a:rPr lang="en-AU" dirty="0"/>
              <a:t>Test accuracy : 89,47%</a:t>
            </a:r>
          </a:p>
          <a:p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962B98-228B-4FA9-9DE7-3C45E7097372}"/>
              </a:ext>
            </a:extLst>
          </p:cNvPr>
          <p:cNvGrpSpPr/>
          <p:nvPr/>
        </p:nvGrpSpPr>
        <p:grpSpPr>
          <a:xfrm>
            <a:off x="699734" y="855635"/>
            <a:ext cx="3650959" cy="2930747"/>
            <a:chOff x="2550566" y="855635"/>
            <a:chExt cx="3650959" cy="29307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C16909-14A1-42BD-B973-014875DEE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0566" y="1048163"/>
              <a:ext cx="3650959" cy="2738219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CB14B5-419C-4D36-A915-8FCBBF72CE3B}"/>
                </a:ext>
              </a:extLst>
            </p:cNvPr>
            <p:cNvGrpSpPr/>
            <p:nvPr/>
          </p:nvGrpSpPr>
          <p:grpSpPr>
            <a:xfrm>
              <a:off x="3589506" y="1250262"/>
              <a:ext cx="935282" cy="307776"/>
              <a:chOff x="2206192" y="1180363"/>
              <a:chExt cx="627962" cy="14568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1F1387-CB3C-4C2E-8CFF-20095D43C185}"/>
                  </a:ext>
                </a:extLst>
              </p:cNvPr>
              <p:cNvSpPr txBox="1"/>
              <p:nvPr/>
            </p:nvSpPr>
            <p:spPr>
              <a:xfrm>
                <a:off x="2340553" y="1180363"/>
                <a:ext cx="493601" cy="145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700" dirty="0">
                    <a:solidFill>
                      <a:schemeClr val="bg2">
                        <a:lumMod val="10000"/>
                      </a:schemeClr>
                    </a:solidFill>
                  </a:rPr>
                  <a:t>Training</a:t>
                </a:r>
              </a:p>
              <a:p>
                <a:r>
                  <a:rPr lang="en-AU" sz="700" dirty="0">
                    <a:solidFill>
                      <a:schemeClr val="bg2">
                        <a:lumMod val="10000"/>
                      </a:schemeClr>
                    </a:solidFill>
                  </a:rPr>
                  <a:t>Validation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F66A814-35D5-4629-80EF-038B920695FF}"/>
                  </a:ext>
                </a:extLst>
              </p:cNvPr>
              <p:cNvCxnSpPr/>
              <p:nvPr/>
            </p:nvCxnSpPr>
            <p:spPr>
              <a:xfrm>
                <a:off x="2206192" y="1229337"/>
                <a:ext cx="166028" cy="0"/>
              </a:xfrm>
              <a:prstGeom prst="line">
                <a:avLst/>
              </a:prstGeom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870239D-BE76-4E9D-841B-69F7AF1C77B8}"/>
                  </a:ext>
                </a:extLst>
              </p:cNvPr>
              <p:cNvCxnSpPr/>
              <p:nvPr/>
            </p:nvCxnSpPr>
            <p:spPr>
              <a:xfrm>
                <a:off x="2206192" y="1280217"/>
                <a:ext cx="166028" cy="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FBF211-FF13-4346-831C-513EFFC211F5}"/>
                </a:ext>
              </a:extLst>
            </p:cNvPr>
            <p:cNvSpPr txBox="1"/>
            <p:nvPr/>
          </p:nvSpPr>
          <p:spPr>
            <a:xfrm>
              <a:off x="3224250" y="998201"/>
              <a:ext cx="6804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dirty="0">
                  <a:solidFill>
                    <a:schemeClr val="bg2">
                      <a:lumMod val="10000"/>
                    </a:schemeClr>
                  </a:solidFill>
                </a:rPr>
                <a:t>Loss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897E6D-45B8-4451-994F-3906F2E95820}"/>
                </a:ext>
              </a:extLst>
            </p:cNvPr>
            <p:cNvSpPr txBox="1"/>
            <p:nvPr/>
          </p:nvSpPr>
          <p:spPr>
            <a:xfrm>
              <a:off x="5041231" y="855635"/>
              <a:ext cx="680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dirty="0">
                  <a:solidFill>
                    <a:schemeClr val="bg2">
                      <a:lumMod val="10000"/>
                    </a:schemeClr>
                  </a:solidFill>
                </a:rPr>
                <a:t>Validation Accuracy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90F34C3-21CF-4A0C-A9FD-72F7476C0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7" r="5005" b="1917"/>
          <a:stretch/>
        </p:blipFill>
        <p:spPr>
          <a:xfrm>
            <a:off x="4350693" y="721651"/>
            <a:ext cx="4220430" cy="37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5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: Pre-processed ModelNet40 - </a:t>
            </a:r>
            <a:r>
              <a:rPr lang="en-AU" dirty="0" err="1"/>
              <a:t>PrimalNet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3C94A-7888-4FF4-B728-DE403E9D9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5801" y="3832152"/>
            <a:ext cx="2460685" cy="762584"/>
          </a:xfrm>
        </p:spPr>
        <p:txBody>
          <a:bodyPr/>
          <a:lstStyle/>
          <a:p>
            <a:r>
              <a:rPr lang="en-AU" dirty="0"/>
              <a:t>Learning curves</a:t>
            </a:r>
          </a:p>
          <a:p>
            <a:r>
              <a:rPr lang="en-AU" dirty="0"/>
              <a:t>Test accuracy : 86,88%</a:t>
            </a:r>
          </a:p>
          <a:p>
            <a:r>
              <a:rPr lang="en-AU" dirty="0"/>
              <a:t>Best accuracy : 87,20%</a:t>
            </a:r>
          </a:p>
          <a:p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962B98-228B-4FA9-9DE7-3C45E7097372}"/>
              </a:ext>
            </a:extLst>
          </p:cNvPr>
          <p:cNvGrpSpPr/>
          <p:nvPr/>
        </p:nvGrpSpPr>
        <p:grpSpPr>
          <a:xfrm>
            <a:off x="775327" y="855635"/>
            <a:ext cx="3575366" cy="2961439"/>
            <a:chOff x="2626159" y="855635"/>
            <a:chExt cx="3575366" cy="29614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C16909-14A1-42BD-B973-014875DEE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80" t="9612" r="7527" b="3030"/>
            <a:stretch/>
          </p:blipFill>
          <p:spPr>
            <a:xfrm>
              <a:off x="2626159" y="1111885"/>
              <a:ext cx="3575366" cy="2705189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CB14B5-419C-4D36-A915-8FCBBF72CE3B}"/>
                </a:ext>
              </a:extLst>
            </p:cNvPr>
            <p:cNvGrpSpPr/>
            <p:nvPr/>
          </p:nvGrpSpPr>
          <p:grpSpPr>
            <a:xfrm>
              <a:off x="3589506" y="1250262"/>
              <a:ext cx="935282" cy="307776"/>
              <a:chOff x="2206192" y="1180363"/>
              <a:chExt cx="627962" cy="14568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1F1387-CB3C-4C2E-8CFF-20095D43C185}"/>
                  </a:ext>
                </a:extLst>
              </p:cNvPr>
              <p:cNvSpPr txBox="1"/>
              <p:nvPr/>
            </p:nvSpPr>
            <p:spPr>
              <a:xfrm>
                <a:off x="2340553" y="1180363"/>
                <a:ext cx="493601" cy="145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700" dirty="0">
                    <a:solidFill>
                      <a:schemeClr val="bg2">
                        <a:lumMod val="10000"/>
                      </a:schemeClr>
                    </a:solidFill>
                  </a:rPr>
                  <a:t>Training</a:t>
                </a:r>
              </a:p>
              <a:p>
                <a:r>
                  <a:rPr lang="en-AU" sz="700" dirty="0">
                    <a:solidFill>
                      <a:schemeClr val="bg2">
                        <a:lumMod val="10000"/>
                      </a:schemeClr>
                    </a:solidFill>
                  </a:rPr>
                  <a:t>Validation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F66A814-35D5-4629-80EF-038B920695FF}"/>
                  </a:ext>
                </a:extLst>
              </p:cNvPr>
              <p:cNvCxnSpPr/>
              <p:nvPr/>
            </p:nvCxnSpPr>
            <p:spPr>
              <a:xfrm>
                <a:off x="2206192" y="1229337"/>
                <a:ext cx="166028" cy="0"/>
              </a:xfrm>
              <a:prstGeom prst="line">
                <a:avLst/>
              </a:prstGeom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870239D-BE76-4E9D-841B-69F7AF1C77B8}"/>
                  </a:ext>
                </a:extLst>
              </p:cNvPr>
              <p:cNvCxnSpPr/>
              <p:nvPr/>
            </p:nvCxnSpPr>
            <p:spPr>
              <a:xfrm>
                <a:off x="2206192" y="1280217"/>
                <a:ext cx="166028" cy="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FBF211-FF13-4346-831C-513EFFC211F5}"/>
                </a:ext>
              </a:extLst>
            </p:cNvPr>
            <p:cNvSpPr txBox="1"/>
            <p:nvPr/>
          </p:nvSpPr>
          <p:spPr>
            <a:xfrm>
              <a:off x="3224250" y="998201"/>
              <a:ext cx="6804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dirty="0">
                  <a:solidFill>
                    <a:schemeClr val="bg2">
                      <a:lumMod val="10000"/>
                    </a:schemeClr>
                  </a:solidFill>
                </a:rPr>
                <a:t>Loss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897E6D-45B8-4451-994F-3906F2E95820}"/>
                </a:ext>
              </a:extLst>
            </p:cNvPr>
            <p:cNvSpPr txBox="1"/>
            <p:nvPr/>
          </p:nvSpPr>
          <p:spPr>
            <a:xfrm>
              <a:off x="5041231" y="855635"/>
              <a:ext cx="680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dirty="0">
                  <a:solidFill>
                    <a:schemeClr val="bg2">
                      <a:lumMod val="10000"/>
                    </a:schemeClr>
                  </a:solidFill>
                </a:rPr>
                <a:t>Validation Accuracy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90F34C3-21CF-4A0C-A9FD-72F7476C0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38" t="1" r="6254" b="2189"/>
          <a:stretch/>
        </p:blipFill>
        <p:spPr>
          <a:xfrm>
            <a:off x="4668820" y="1021554"/>
            <a:ext cx="3638366" cy="30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46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38511" cy="1111885"/>
          </a:xfrm>
        </p:spPr>
        <p:txBody>
          <a:bodyPr/>
          <a:lstStyle/>
          <a:p>
            <a:r>
              <a:rPr lang="en-AU" dirty="0"/>
              <a:t>Results : Test on raw ModelNet40 - </a:t>
            </a:r>
            <a:r>
              <a:rPr lang="en-AU" dirty="0" err="1"/>
              <a:t>PrimalNet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3C94A-7888-4FF4-B728-DE403E9D9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2850" y="3689698"/>
            <a:ext cx="2336180" cy="699420"/>
          </a:xfrm>
        </p:spPr>
        <p:txBody>
          <a:bodyPr/>
          <a:lstStyle/>
          <a:p>
            <a:r>
              <a:rPr lang="en-AU" sz="1200" dirty="0"/>
              <a:t>Learning curves</a:t>
            </a:r>
          </a:p>
          <a:p>
            <a:r>
              <a:rPr lang="en-AU" sz="1200" dirty="0"/>
              <a:t>Validation accuracy : 85,23%</a:t>
            </a:r>
          </a:p>
          <a:p>
            <a:r>
              <a:rPr lang="en-AU" sz="1200" dirty="0"/>
              <a:t>Test accuracy : 5,11%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4B1CFE-457F-45E7-86A5-C74E882FAC56}"/>
              </a:ext>
            </a:extLst>
          </p:cNvPr>
          <p:cNvGrpSpPr/>
          <p:nvPr/>
        </p:nvGrpSpPr>
        <p:grpSpPr>
          <a:xfrm>
            <a:off x="845736" y="889452"/>
            <a:ext cx="3695449" cy="2894081"/>
            <a:chOff x="74712" y="1205837"/>
            <a:chExt cx="3017043" cy="226278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3C9BAE-30A0-41CF-A70A-E8E82E57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12" y="1205837"/>
              <a:ext cx="3017043" cy="226278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40E117-68A1-4361-8B17-1A2BA62180CC}"/>
                </a:ext>
              </a:extLst>
            </p:cNvPr>
            <p:cNvSpPr txBox="1"/>
            <p:nvPr/>
          </p:nvSpPr>
          <p:spPr>
            <a:xfrm>
              <a:off x="677184" y="1310262"/>
              <a:ext cx="680412" cy="18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dirty="0">
                  <a:solidFill>
                    <a:schemeClr val="bg2">
                      <a:lumMod val="10000"/>
                    </a:schemeClr>
                  </a:solidFill>
                </a:rPr>
                <a:t>Loss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DB8DA4-6A43-4435-AB7E-41344DC5F610}"/>
                </a:ext>
              </a:extLst>
            </p:cNvPr>
            <p:cNvSpPr txBox="1"/>
            <p:nvPr/>
          </p:nvSpPr>
          <p:spPr>
            <a:xfrm>
              <a:off x="1882101" y="1205837"/>
              <a:ext cx="680412" cy="28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dirty="0">
                  <a:solidFill>
                    <a:schemeClr val="bg2">
                      <a:lumMod val="10000"/>
                    </a:schemeClr>
                  </a:solidFill>
                </a:rPr>
                <a:t>Validation 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A33FBB-92DB-499E-9738-8D6DFEA53B0C}"/>
                </a:ext>
              </a:extLst>
            </p:cNvPr>
            <p:cNvSpPr txBox="1"/>
            <p:nvPr/>
          </p:nvSpPr>
          <p:spPr>
            <a:xfrm>
              <a:off x="1187727" y="1570231"/>
              <a:ext cx="4936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Training</a:t>
              </a:r>
            </a:p>
            <a:p>
              <a:r>
                <a:rPr lang="en-AU" sz="500" dirty="0">
                  <a:solidFill>
                    <a:schemeClr val="bg2">
                      <a:lumMod val="10000"/>
                    </a:schemeClr>
                  </a:solidFill>
                </a:rPr>
                <a:t>Validation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38E218-28AE-4880-A4A4-2596240C0ECF}"/>
                </a:ext>
              </a:extLst>
            </p:cNvPr>
            <p:cNvCxnSpPr/>
            <p:nvPr/>
          </p:nvCxnSpPr>
          <p:spPr>
            <a:xfrm>
              <a:off x="1008396" y="1625600"/>
              <a:ext cx="166028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BD466B6-0530-4CC5-84AF-A2EB5BED1803}"/>
                </a:ext>
              </a:extLst>
            </p:cNvPr>
            <p:cNvCxnSpPr/>
            <p:nvPr/>
          </p:nvCxnSpPr>
          <p:spPr>
            <a:xfrm>
              <a:off x="1017390" y="1704109"/>
              <a:ext cx="166028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F981CD6-34A8-4673-BF71-DFFD8816F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4" b="3423"/>
          <a:stretch/>
        </p:blipFill>
        <p:spPr>
          <a:xfrm>
            <a:off x="4774017" y="809262"/>
            <a:ext cx="4069852" cy="33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9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EDEB-CB75-4C98-9236-1CD526B9ED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Objective : Classification from depth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D8B8B-D465-4096-9740-2794846D48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i.e.: 2.5D images, point clouds</a:t>
            </a:r>
          </a:p>
        </p:txBody>
      </p:sp>
    </p:spTree>
    <p:extLst>
      <p:ext uri="{BB962C8B-B14F-4D97-AF65-F5344CB8AC3E}">
        <p14:creationId xmlns:p14="http://schemas.microsoft.com/office/powerpoint/2010/main" val="763437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: pretrained ModelNet40 - </a:t>
            </a:r>
            <a:r>
              <a:rPr lang="en-AU" dirty="0" err="1"/>
              <a:t>PrimalNet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3C94A-7888-4FF4-B728-DE403E9D9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2850" y="3943530"/>
            <a:ext cx="2336180" cy="551356"/>
          </a:xfrm>
        </p:spPr>
        <p:txBody>
          <a:bodyPr/>
          <a:lstStyle/>
          <a:p>
            <a:r>
              <a:rPr lang="en-AU" sz="1200" dirty="0"/>
              <a:t>Learning curves</a:t>
            </a:r>
          </a:p>
          <a:p>
            <a:r>
              <a:rPr lang="en-AU" sz="1200" dirty="0"/>
              <a:t>Test accuracy : 87,25%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4B1CFE-457F-45E7-86A5-C74E882FAC56}"/>
              </a:ext>
            </a:extLst>
          </p:cNvPr>
          <p:cNvGrpSpPr/>
          <p:nvPr/>
        </p:nvGrpSpPr>
        <p:grpSpPr>
          <a:xfrm>
            <a:off x="934295" y="880003"/>
            <a:ext cx="3637705" cy="3130137"/>
            <a:chOff x="-106903" y="898571"/>
            <a:chExt cx="3198658" cy="257004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3C9BAE-30A0-41CF-A70A-E8E82E57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903" y="1069626"/>
              <a:ext cx="3198658" cy="239899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40E117-68A1-4361-8B17-1A2BA62180CC}"/>
                </a:ext>
              </a:extLst>
            </p:cNvPr>
            <p:cNvSpPr txBox="1"/>
            <p:nvPr/>
          </p:nvSpPr>
          <p:spPr>
            <a:xfrm>
              <a:off x="474907" y="967821"/>
              <a:ext cx="6804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dirty="0">
                  <a:solidFill>
                    <a:schemeClr val="bg2">
                      <a:lumMod val="10000"/>
                    </a:schemeClr>
                  </a:solidFill>
                </a:rPr>
                <a:t>Loss</a:t>
              </a:r>
              <a:endParaRPr lang="en-AU" sz="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DB8DA4-6A43-4435-AB7E-41344DC5F610}"/>
                </a:ext>
              </a:extLst>
            </p:cNvPr>
            <p:cNvSpPr txBox="1"/>
            <p:nvPr/>
          </p:nvSpPr>
          <p:spPr>
            <a:xfrm>
              <a:off x="2023836" y="898571"/>
              <a:ext cx="680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dirty="0">
                  <a:solidFill>
                    <a:schemeClr val="bg2">
                      <a:lumMod val="10000"/>
                    </a:schemeClr>
                  </a:solidFill>
                </a:rPr>
                <a:t>Validation 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A33FBB-92DB-499E-9738-8D6DFEA53B0C}"/>
                </a:ext>
              </a:extLst>
            </p:cNvPr>
            <p:cNvSpPr txBox="1"/>
            <p:nvPr/>
          </p:nvSpPr>
          <p:spPr>
            <a:xfrm>
              <a:off x="964912" y="1209704"/>
              <a:ext cx="493601" cy="252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700" dirty="0">
                  <a:solidFill>
                    <a:schemeClr val="bg2">
                      <a:lumMod val="10000"/>
                    </a:schemeClr>
                  </a:solidFill>
                </a:rPr>
                <a:t>Training</a:t>
              </a:r>
            </a:p>
            <a:p>
              <a:r>
                <a:rPr lang="en-AU" sz="700" dirty="0">
                  <a:solidFill>
                    <a:schemeClr val="bg2">
                      <a:lumMod val="10000"/>
                    </a:schemeClr>
                  </a:solidFill>
                </a:rPr>
                <a:t>Validation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38E218-28AE-4880-A4A4-2596240C0ECF}"/>
                </a:ext>
              </a:extLst>
            </p:cNvPr>
            <p:cNvCxnSpPr/>
            <p:nvPr/>
          </p:nvCxnSpPr>
          <p:spPr>
            <a:xfrm>
              <a:off x="830549" y="1290915"/>
              <a:ext cx="166028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BD466B6-0530-4CC5-84AF-A2EB5BED1803}"/>
                </a:ext>
              </a:extLst>
            </p:cNvPr>
            <p:cNvCxnSpPr/>
            <p:nvPr/>
          </p:nvCxnSpPr>
          <p:spPr>
            <a:xfrm>
              <a:off x="830549" y="1369421"/>
              <a:ext cx="166028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7729A83-F564-4504-85E8-79E6342BB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48" b="5819"/>
          <a:stretch/>
        </p:blipFill>
        <p:spPr>
          <a:xfrm>
            <a:off x="4668667" y="784066"/>
            <a:ext cx="4195960" cy="342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2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: Raw ModelNet40 - </a:t>
            </a:r>
            <a:r>
              <a:rPr lang="en-AU" dirty="0" err="1"/>
              <a:t>PrimalNet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3C94A-7888-4FF4-B728-DE403E9D9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2850" y="3943530"/>
            <a:ext cx="2336180" cy="551356"/>
          </a:xfrm>
        </p:spPr>
        <p:txBody>
          <a:bodyPr/>
          <a:lstStyle/>
          <a:p>
            <a:r>
              <a:rPr lang="en-AU" sz="1200" dirty="0"/>
              <a:t>Learning curves</a:t>
            </a:r>
          </a:p>
          <a:p>
            <a:r>
              <a:rPr lang="en-AU" sz="1200" dirty="0"/>
              <a:t>Test accuracy : 65,36%</a:t>
            </a:r>
          </a:p>
          <a:p>
            <a:r>
              <a:rPr lang="en-AU" sz="1200" dirty="0"/>
              <a:t>Best accuracy : 65,64%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4B1CFE-457F-45E7-86A5-C74E882FAC56}"/>
              </a:ext>
            </a:extLst>
          </p:cNvPr>
          <p:cNvGrpSpPr/>
          <p:nvPr/>
        </p:nvGrpSpPr>
        <p:grpSpPr>
          <a:xfrm>
            <a:off x="909228" y="880003"/>
            <a:ext cx="3600897" cy="3033375"/>
            <a:chOff x="-68490" y="898571"/>
            <a:chExt cx="3166292" cy="24906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3C9BAE-30A0-41CF-A70A-E8E82E576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79" t="9424" r="6804"/>
            <a:stretch/>
          </p:blipFill>
          <p:spPr>
            <a:xfrm>
              <a:off x="-68490" y="1088962"/>
              <a:ext cx="3166292" cy="230020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40E117-68A1-4361-8B17-1A2BA62180CC}"/>
                </a:ext>
              </a:extLst>
            </p:cNvPr>
            <p:cNvSpPr txBox="1"/>
            <p:nvPr/>
          </p:nvSpPr>
          <p:spPr>
            <a:xfrm>
              <a:off x="474907" y="967821"/>
              <a:ext cx="6804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dirty="0">
                  <a:solidFill>
                    <a:schemeClr val="bg2">
                      <a:lumMod val="10000"/>
                    </a:schemeClr>
                  </a:solidFill>
                </a:rPr>
                <a:t>Loss</a:t>
              </a:r>
              <a:endParaRPr lang="en-AU" sz="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DB8DA4-6A43-4435-AB7E-41344DC5F610}"/>
                </a:ext>
              </a:extLst>
            </p:cNvPr>
            <p:cNvSpPr txBox="1"/>
            <p:nvPr/>
          </p:nvSpPr>
          <p:spPr>
            <a:xfrm>
              <a:off x="2023836" y="898571"/>
              <a:ext cx="680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dirty="0">
                  <a:solidFill>
                    <a:schemeClr val="bg2">
                      <a:lumMod val="10000"/>
                    </a:schemeClr>
                  </a:solidFill>
                </a:rPr>
                <a:t>Validation 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A33FBB-92DB-499E-9738-8D6DFEA53B0C}"/>
                </a:ext>
              </a:extLst>
            </p:cNvPr>
            <p:cNvSpPr txBox="1"/>
            <p:nvPr/>
          </p:nvSpPr>
          <p:spPr>
            <a:xfrm>
              <a:off x="964912" y="1209704"/>
              <a:ext cx="493601" cy="252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700" dirty="0">
                  <a:solidFill>
                    <a:schemeClr val="bg2">
                      <a:lumMod val="10000"/>
                    </a:schemeClr>
                  </a:solidFill>
                </a:rPr>
                <a:t>Training</a:t>
              </a:r>
            </a:p>
            <a:p>
              <a:r>
                <a:rPr lang="en-AU" sz="700" dirty="0">
                  <a:solidFill>
                    <a:schemeClr val="bg2">
                      <a:lumMod val="10000"/>
                    </a:schemeClr>
                  </a:solidFill>
                </a:rPr>
                <a:t>Validation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38E218-28AE-4880-A4A4-2596240C0ECF}"/>
                </a:ext>
              </a:extLst>
            </p:cNvPr>
            <p:cNvCxnSpPr/>
            <p:nvPr/>
          </p:nvCxnSpPr>
          <p:spPr>
            <a:xfrm>
              <a:off x="830549" y="1290915"/>
              <a:ext cx="166028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BD466B6-0530-4CC5-84AF-A2EB5BED1803}"/>
                </a:ext>
              </a:extLst>
            </p:cNvPr>
            <p:cNvCxnSpPr/>
            <p:nvPr/>
          </p:nvCxnSpPr>
          <p:spPr>
            <a:xfrm>
              <a:off x="830549" y="1369421"/>
              <a:ext cx="166028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7729A83-F564-4504-85E8-79E6342BB0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2" b="1893"/>
          <a:stretch/>
        </p:blipFill>
        <p:spPr>
          <a:xfrm>
            <a:off x="4641950" y="769881"/>
            <a:ext cx="4117672" cy="34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91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In short - PCRN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E378BB-61AA-4B85-812E-FB89C25F24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6764" y="1111885"/>
            <a:ext cx="7674958" cy="22214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err="1"/>
              <a:t>ShapeNet</a:t>
            </a:r>
            <a:r>
              <a:rPr lang="en-AU" b="1" dirty="0"/>
              <a:t> : </a:t>
            </a:r>
            <a:r>
              <a:rPr lang="en-AU" dirty="0"/>
              <a:t>Decent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ModelNet40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u="sng" dirty="0"/>
              <a:t>Pre-processed</a:t>
            </a:r>
            <a:r>
              <a:rPr lang="en-AU" dirty="0"/>
              <a:t> : Lower results due to less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u="sng" dirty="0"/>
              <a:t>Pre-processed then test on raw</a:t>
            </a:r>
            <a:r>
              <a:rPr lang="en-AU" dirty="0"/>
              <a:t>: Very poor results showing adaptation to the regular points of view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u="sng" dirty="0"/>
              <a:t>Pre-trained </a:t>
            </a:r>
            <a:r>
              <a:rPr lang="en-AU" dirty="0"/>
              <a:t>: Slight increase  in performance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u="sng" dirty="0"/>
              <a:t>Raw dataset (.OFF) </a:t>
            </a:r>
            <a:r>
              <a:rPr lang="en-AU" dirty="0"/>
              <a:t>:  Has potential if better training, less robust to classify similar objects</a:t>
            </a:r>
          </a:p>
        </p:txBody>
      </p:sp>
    </p:spTree>
    <p:extLst>
      <p:ext uri="{BB962C8B-B14F-4D97-AF65-F5344CB8AC3E}">
        <p14:creationId xmlns:p14="http://schemas.microsoft.com/office/powerpoint/2010/main" val="3774558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AEE7-A24A-405D-A433-EB4B80F0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Conclusion – PCRN vs </a:t>
            </a:r>
            <a:r>
              <a:rPr lang="en-AU" sz="2000" dirty="0" err="1"/>
              <a:t>PrimalNet</a:t>
            </a:r>
            <a:endParaRPr lang="en-AU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E378BB-61AA-4B85-812E-FB89C25F24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48547" y="3266840"/>
            <a:ext cx="5757106" cy="22214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PrimalNet</a:t>
            </a:r>
            <a:r>
              <a:rPr lang="en-AU" dirty="0"/>
              <a:t> almost as good as PCRN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Similarity between the two : similar to a regular CNN?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Further testing should be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Inferior to the pioneers in Point Cloud classification &amp; current SOA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EB3A7A-C983-438A-9A02-C5E429DBE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37807"/>
              </p:ext>
            </p:extLst>
          </p:nvPr>
        </p:nvGraphicFramePr>
        <p:xfrm>
          <a:off x="1524000" y="814940"/>
          <a:ext cx="6096000" cy="212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7648995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3659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880309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5815488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PCRN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err="1"/>
                        <a:t>PrimalNet</a:t>
                      </a:r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25267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AU" b="1" dirty="0"/>
                        <a:t>Pre-processed</a:t>
                      </a:r>
                    </a:p>
                    <a:p>
                      <a:r>
                        <a:rPr lang="en-AU" dirty="0"/>
                        <a:t>                             </a:t>
                      </a:r>
                      <a:r>
                        <a:rPr lang="en-AU" dirty="0" err="1"/>
                        <a:t>ShapeNet</a:t>
                      </a:r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89,69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89,47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414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ModelNet40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87,23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86,88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422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  (pre-trained)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ModelNet40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88,47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87,25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17981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AU" b="1" dirty="0"/>
                        <a:t>Raw ModelNet40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58,63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65,36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933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468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F477-98B9-47B7-B237-E2F2029F3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461591"/>
            <a:ext cx="7497956" cy="1856328"/>
          </a:xfrm>
        </p:spPr>
        <p:txBody>
          <a:bodyPr/>
          <a:lstStyle/>
          <a:p>
            <a:r>
              <a:rPr lang="en-AU" dirty="0"/>
              <a:t>Future 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7F4A4-5911-43F1-9CD8-D31D19D5F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332" y="1325164"/>
            <a:ext cx="7497956" cy="29714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Learn the best rotation for an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What else 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0024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4EB87A-2DCC-4DE8-A329-308DDB00D7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2574" y="2078244"/>
            <a:ext cx="7627938" cy="987012"/>
          </a:xfrm>
        </p:spPr>
        <p:txBody>
          <a:bodyPr/>
          <a:lstStyle/>
          <a:p>
            <a:r>
              <a:rPr lang="en-AU" dirty="0"/>
              <a:t>Suggestions / Questions?</a:t>
            </a:r>
          </a:p>
        </p:txBody>
      </p:sp>
    </p:spTree>
    <p:extLst>
      <p:ext uri="{BB962C8B-B14F-4D97-AF65-F5344CB8AC3E}">
        <p14:creationId xmlns:p14="http://schemas.microsoft.com/office/powerpoint/2010/main" val="238810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54788-D377-4DBB-8396-317F7CCC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532"/>
            <a:ext cx="7261922" cy="1111885"/>
          </a:xfrm>
        </p:spPr>
        <p:txBody>
          <a:bodyPr/>
          <a:lstStyle/>
          <a:p>
            <a:r>
              <a:rPr lang="en-AU" dirty="0"/>
              <a:t>Problematic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29EB6-B079-44DC-B616-19AAAADB4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07014"/>
            <a:ext cx="7261922" cy="575411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0054"/>
                </a:solidFill>
              </a:rPr>
              <a:t>Classification</a:t>
            </a:r>
            <a:r>
              <a:rPr lang="en-AU" dirty="0"/>
              <a:t> of 3D and 2.5D objects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7D280-D632-433D-8E2A-EE24F553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92" y="2339202"/>
            <a:ext cx="1336430" cy="1336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E6F9C-5BF5-472E-A44B-E00309CFD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425" y="2339202"/>
            <a:ext cx="1599152" cy="1709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3A634A-4AFE-4638-878C-DBEDB34F40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039" t="57338" r="1731" b="5314"/>
          <a:stretch/>
        </p:blipFill>
        <p:spPr>
          <a:xfrm>
            <a:off x="1262223" y="2391742"/>
            <a:ext cx="1336430" cy="12807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2BCFEE-641A-4599-BC3E-E16FDB8A2ED5}"/>
              </a:ext>
            </a:extLst>
          </p:cNvPr>
          <p:cNvSpPr txBox="1"/>
          <p:nvPr/>
        </p:nvSpPr>
        <p:spPr>
          <a:xfrm>
            <a:off x="1072477" y="1720985"/>
            <a:ext cx="1715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rgbClr val="000054"/>
                </a:solidFill>
              </a:rPr>
              <a:t>Regular domains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DC34AB-AFAB-469E-B4DE-DD49F9736C68}"/>
              </a:ext>
            </a:extLst>
          </p:cNvPr>
          <p:cNvSpPr txBox="1"/>
          <p:nvPr/>
        </p:nvSpPr>
        <p:spPr>
          <a:xfrm>
            <a:off x="6003200" y="1719496"/>
            <a:ext cx="1715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rgbClr val="000054"/>
                </a:solidFill>
              </a:rPr>
              <a:t>Irregular domains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A2D2B-811D-4061-85A4-AC6E5F232672}"/>
              </a:ext>
            </a:extLst>
          </p:cNvPr>
          <p:cNvSpPr txBox="1"/>
          <p:nvPr/>
        </p:nvSpPr>
        <p:spPr>
          <a:xfrm>
            <a:off x="3714039" y="1703036"/>
            <a:ext cx="1715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rgbClr val="000054"/>
                </a:solidFill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321602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C4A324-316E-48F0-979D-D4F82234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Our algorithm will learn the best parameters corresponding to each parametric shape</a:t>
            </a:r>
          </a:p>
          <a:p>
            <a:r>
              <a:rPr lang="en-AU" dirty="0"/>
              <a:t>i.e.: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3 planes = 3 sets of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3 spheres = 3 sets of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3 cylinders 3 sets of parameters</a:t>
            </a:r>
            <a:endParaRPr lang="en-AU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1" dirty="0"/>
              <a:t>…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A54788-D377-4DBB-8396-317F7CCC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 : 3D Residuals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29EB6-B079-44DC-B616-19AAAADB4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4728"/>
            <a:ext cx="7261922" cy="575411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Hypothesis: 3 residual images for each geometric primitive is enough to create a rich representation of the 2.5D input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68138D-0C06-4334-A64F-DF2625111912}"/>
              </a:ext>
            </a:extLst>
          </p:cNvPr>
          <p:cNvGrpSpPr/>
          <p:nvPr/>
        </p:nvGrpSpPr>
        <p:grpSpPr>
          <a:xfrm>
            <a:off x="4956936" y="1802091"/>
            <a:ext cx="2358264" cy="3277839"/>
            <a:chOff x="4023486" y="1802091"/>
            <a:chExt cx="2358264" cy="32778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D3F647-A229-43BA-A0BF-6AE1EE50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486" y="1802091"/>
              <a:ext cx="2358264" cy="327783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7AFF7A-AA78-4822-BC68-A843920B7EA4}"/>
                </a:ext>
              </a:extLst>
            </p:cNvPr>
            <p:cNvSpPr/>
            <p:nvPr/>
          </p:nvSpPr>
          <p:spPr>
            <a:xfrm>
              <a:off x="5181600" y="3492500"/>
              <a:ext cx="1200150" cy="1581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48A88120-F2BB-40A1-8FCC-12B2F8809A29}"/>
              </a:ext>
            </a:extLst>
          </p:cNvPr>
          <p:cNvSpPr/>
          <p:nvPr/>
        </p:nvSpPr>
        <p:spPr>
          <a:xfrm>
            <a:off x="4495834" y="1802091"/>
            <a:ext cx="388589" cy="3189009"/>
          </a:xfrm>
          <a:prstGeom prst="leftBrace">
            <a:avLst>
              <a:gd name="adj1" fmla="val 8333"/>
              <a:gd name="adj2" fmla="val 31337"/>
            </a:avLst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C2934D-F6E4-47DC-8F94-129FD5250C6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78150" y="2801431"/>
            <a:ext cx="1517684" cy="11619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92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C4A324-316E-48F0-979D-D4F82234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first algorithm calculates the residual images with respect  to the learned primitives. </a:t>
            </a:r>
          </a:p>
          <a:p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3 residual images per type of primitive are fed to the ResNext101_32-4d.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A54788-D377-4DBB-8396-317F7CCC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 : 3D Residuals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29EB6-B079-44DC-B616-19AAAADB4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62433"/>
            <a:ext cx="7261922" cy="575411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Hypothesis: Merging the Residual network with a powerful classifier will yield good accuracy performances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4A21E-0AD5-44E3-9FE9-C54A4C49B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9" b="7810"/>
          <a:stretch/>
        </p:blipFill>
        <p:spPr>
          <a:xfrm>
            <a:off x="4235451" y="1837785"/>
            <a:ext cx="4159250" cy="283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F8EE-2EF2-44B5-809A-BCDA35BC9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Datasets : 3D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D5F4F-4BBD-445B-9EF7-4B8F526AF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err="1"/>
              <a:t>ShapeNet</a:t>
            </a:r>
            <a:r>
              <a:rPr lang="en-AU" dirty="0"/>
              <a:t> V2 &amp; ModelNet40</a:t>
            </a:r>
          </a:p>
        </p:txBody>
      </p:sp>
    </p:spTree>
    <p:extLst>
      <p:ext uri="{BB962C8B-B14F-4D97-AF65-F5344CB8AC3E}">
        <p14:creationId xmlns:p14="http://schemas.microsoft.com/office/powerpoint/2010/main" val="224867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81BFB5-8294-442D-9584-8FDBAE023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705" t="15348" r="13300" b="11929"/>
          <a:stretch/>
        </p:blipFill>
        <p:spPr>
          <a:xfrm>
            <a:off x="579405" y="2393950"/>
            <a:ext cx="2590800" cy="15875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BE56BA-95EC-40C2-865E-0DCF3349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Originally : Pre-processing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DC259-3D6D-4B4A-9E74-AB4BB91E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From 3D models (.obj) to multi-view (MV) 2.5D image dataset</a:t>
            </a:r>
          </a:p>
          <a:p>
            <a:endParaRPr lang="en-AU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58A4AE-DD56-43CC-8649-310E4E763BD2}"/>
              </a:ext>
            </a:extLst>
          </p:cNvPr>
          <p:cNvGrpSpPr/>
          <p:nvPr/>
        </p:nvGrpSpPr>
        <p:grpSpPr>
          <a:xfrm>
            <a:off x="5067300" y="1866792"/>
            <a:ext cx="3790836" cy="2786785"/>
            <a:chOff x="4726338" y="1872845"/>
            <a:chExt cx="3503148" cy="25752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FE2D7F-5C72-4EBD-B3E6-605DFFCBC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4166" y="2657833"/>
              <a:ext cx="1005320" cy="10053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D56FD5-A35F-4DBB-9B85-532A99D78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9906" y="3442820"/>
              <a:ext cx="1005320" cy="1005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41A1E4-F7E4-450B-AF3B-E1B36D6AD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5231" y="3402892"/>
              <a:ext cx="1005320" cy="1005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FC16C4-DBA4-4968-BB22-9D5810897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6338" y="2571750"/>
              <a:ext cx="1005320" cy="1005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B6E58DF-7923-4FE7-8989-304D59F48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0328" y="1872845"/>
              <a:ext cx="1005320" cy="10053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1B4EACB-210F-4B08-92F0-B33178FA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6078" y="1945311"/>
              <a:ext cx="1005320" cy="1005320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7CE097-0AEC-435B-B1CB-04A98AD4BB29}"/>
              </a:ext>
            </a:extLst>
          </p:cNvPr>
          <p:cNvCxnSpPr>
            <a:endCxn id="14" idx="1"/>
          </p:cNvCxnSpPr>
          <p:nvPr/>
        </p:nvCxnSpPr>
        <p:spPr>
          <a:xfrm>
            <a:off x="3260791" y="3167033"/>
            <a:ext cx="1806509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FF07A8-C729-4746-A693-A44A17F0DC5E}"/>
              </a:ext>
            </a:extLst>
          </p:cNvPr>
          <p:cNvSpPr txBox="1"/>
          <p:nvPr/>
        </p:nvSpPr>
        <p:spPr>
          <a:xfrm>
            <a:off x="3260792" y="2768600"/>
            <a:ext cx="1715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Stanford </a:t>
            </a:r>
            <a:r>
              <a:rPr lang="en-AU" sz="1050" dirty="0" err="1"/>
              <a:t>ShapeNet</a:t>
            </a:r>
            <a:r>
              <a:rPr lang="en-AU" sz="1050" dirty="0"/>
              <a:t> Renderer (</a:t>
            </a:r>
            <a:r>
              <a:rPr lang="en-AU" sz="1050" dirty="0" err="1"/>
              <a:t>Panamari</a:t>
            </a:r>
            <a:r>
              <a:rPr lang="en-AU" sz="1050" dirty="0"/>
              <a:t>, 2018)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674B59-568E-4E8A-A9EB-B7177485E70C}"/>
              </a:ext>
            </a:extLst>
          </p:cNvPr>
          <p:cNvSpPr txBox="1"/>
          <p:nvPr/>
        </p:nvSpPr>
        <p:spPr>
          <a:xfrm>
            <a:off x="3729147" y="4388508"/>
            <a:ext cx="1715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Pixel value inversion needed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833E2E6-245B-463C-9FA0-A4F6A626BC4B}"/>
              </a:ext>
            </a:extLst>
          </p:cNvPr>
          <p:cNvCxnSpPr/>
          <p:nvPr/>
        </p:nvCxnSpPr>
        <p:spPr>
          <a:xfrm flipV="1">
            <a:off x="5337110" y="4176146"/>
            <a:ext cx="546100" cy="341344"/>
          </a:xfrm>
          <a:prstGeom prst="bentConnector3">
            <a:avLst>
              <a:gd name="adj1" fmla="val 52326"/>
            </a:avLst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86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81BFB5-8294-442D-9584-8FDBAE023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705" t="15348" r="13300" b="11929"/>
          <a:stretch/>
        </p:blipFill>
        <p:spPr>
          <a:xfrm>
            <a:off x="545437" y="2112769"/>
            <a:ext cx="2273962" cy="139336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BE56BA-95EC-40C2-865E-0DCF3349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Now: Automated depth image generation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DC259-3D6D-4B4A-9E74-AB4BB91E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From 3D models (.off) to randomly rotated 2.5D image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41A1E4-F7E4-450B-AF3B-E1B36D6AD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86"/>
          <a:stretch/>
        </p:blipFill>
        <p:spPr>
          <a:xfrm>
            <a:off x="5067301" y="1971804"/>
            <a:ext cx="2651822" cy="227562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7CE097-0AEC-435B-B1CB-04A98AD4BB29}"/>
              </a:ext>
            </a:extLst>
          </p:cNvPr>
          <p:cNvCxnSpPr>
            <a:cxnSpLocks/>
          </p:cNvCxnSpPr>
          <p:nvPr/>
        </p:nvCxnSpPr>
        <p:spPr>
          <a:xfrm>
            <a:off x="3492603" y="2957710"/>
            <a:ext cx="1806509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FF07A8-C729-4746-A693-A44A17F0DC5E}"/>
              </a:ext>
            </a:extLst>
          </p:cNvPr>
          <p:cNvSpPr txBox="1"/>
          <p:nvPr/>
        </p:nvSpPr>
        <p:spPr>
          <a:xfrm>
            <a:off x="3260791" y="2426126"/>
            <a:ext cx="203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/>
              <a:t>Integrated </a:t>
            </a:r>
            <a:r>
              <a:rPr lang="en-AU" sz="1200" b="1" dirty="0" err="1"/>
              <a:t>pyrender</a:t>
            </a:r>
            <a:r>
              <a:rPr lang="en-AU" sz="1200" b="1" dirty="0"/>
              <a:t> module within </a:t>
            </a:r>
            <a:r>
              <a:rPr lang="en-AU" sz="1200" b="1" dirty="0" err="1"/>
              <a:t>dataloader</a:t>
            </a:r>
            <a:endParaRPr lang="en-AU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EB3C9-3651-410E-ACCA-22F55ADE25E7}"/>
              </a:ext>
            </a:extLst>
          </p:cNvPr>
          <p:cNvSpPr txBox="1"/>
          <p:nvPr/>
        </p:nvSpPr>
        <p:spPr>
          <a:xfrm>
            <a:off x="5785262" y="3639198"/>
            <a:ext cx="2024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1" dirty="0"/>
              <a:t>Better centred views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1" dirty="0"/>
              <a:t>Unlimited rotation angles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1" dirty="0"/>
              <a:t>No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659260912"/>
      </p:ext>
    </p:extLst>
  </p:cSld>
  <p:clrMapOvr>
    <a:masterClrMapping/>
  </p:clrMapOvr>
</p:sld>
</file>

<file path=ppt/theme/theme1.xml><?xml version="1.0" encoding="utf-8"?>
<a:theme xmlns:a="http://schemas.openxmlformats.org/drawingml/2006/main" name="RMIT_2017_Templates_Master_Core_ITS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RMIT_2017_Templates_Master_Core_wide_ITS</Template>
  <TotalTime>117944</TotalTime>
  <Words>1732</Words>
  <Application>Microsoft Office PowerPoint</Application>
  <PresentationFormat>On-screen Show (16:9)</PresentationFormat>
  <Paragraphs>360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Lucida Grande</vt:lpstr>
      <vt:lpstr>RMIT_2017_Templates_Master_Core_ITS</vt:lpstr>
      <vt:lpstr>— Point-Cloud-Res-Net (PCRN)</vt:lpstr>
      <vt:lpstr>Table of contents</vt:lpstr>
      <vt:lpstr>Objective : Classification from depth information</vt:lpstr>
      <vt:lpstr>Problematic</vt:lpstr>
      <vt:lpstr>Method : 3D Residuals</vt:lpstr>
      <vt:lpstr>Method : 3D Residuals</vt:lpstr>
      <vt:lpstr>Datasets : 3D models</vt:lpstr>
      <vt:lpstr>Originally : Pre-processing</vt:lpstr>
      <vt:lpstr>Now: Automated depth image generation</vt:lpstr>
      <vt:lpstr>Model 1 : PCRN</vt:lpstr>
      <vt:lpstr>Prepare the data</vt:lpstr>
      <vt:lpstr>Compute Residuals</vt:lpstr>
      <vt:lpstr>Feed ResNext101_32-4d</vt:lpstr>
      <vt:lpstr>Other features</vt:lpstr>
      <vt:lpstr>Results : ShapeNet - PCRN</vt:lpstr>
      <vt:lpstr>Results : ShapeNet- PCRN</vt:lpstr>
      <vt:lpstr>Results : Pre-processed ModelNet40 - PCRN</vt:lpstr>
      <vt:lpstr>Results : pretrained ModelNet40 - PCRN</vt:lpstr>
      <vt:lpstr>Results : Raw ModelNet40 - PCRN</vt:lpstr>
      <vt:lpstr>Results : Raw ModelNet40 - PCRN</vt:lpstr>
      <vt:lpstr>In short - PCRN</vt:lpstr>
      <vt:lpstr>Model 2 : PrimalNet</vt:lpstr>
      <vt:lpstr>Prepare the data</vt:lpstr>
      <vt:lpstr>1x1 Convolution layer</vt:lpstr>
      <vt:lpstr>Feed ResNext101_32-4d</vt:lpstr>
      <vt:lpstr>Other features</vt:lpstr>
      <vt:lpstr>Results : ShapeNet - PrimalNet</vt:lpstr>
      <vt:lpstr>Results : Pre-processed ModelNet40 - PrimalNet</vt:lpstr>
      <vt:lpstr>Results : Test on raw ModelNet40 - PrimalNet</vt:lpstr>
      <vt:lpstr>Results : pretrained ModelNet40 - PrimalNet</vt:lpstr>
      <vt:lpstr>Results : Raw ModelNet40 - PrimalNet</vt:lpstr>
      <vt:lpstr>In short - PCRN</vt:lpstr>
      <vt:lpstr>Conclusion – PCRN vs PrimalNet</vt:lpstr>
      <vt:lpstr>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 Progress on Point-Cloud-Res-Net (PCRN)</dc:title>
  <dc:creator>Alexandre Duperre</dc:creator>
  <cp:lastModifiedBy>Alexandre Duperre</cp:lastModifiedBy>
  <cp:revision>133</cp:revision>
  <dcterms:created xsi:type="dcterms:W3CDTF">2019-09-04T04:09:03Z</dcterms:created>
  <dcterms:modified xsi:type="dcterms:W3CDTF">2019-11-26T02:22:11Z</dcterms:modified>
</cp:coreProperties>
</file>